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Corbel"/>
      <p:regular r:id="rId23"/>
      <p:bold r:id="rId24"/>
      <p:italic r:id="rId25"/>
      <p:boldItalic r:id="rId26"/>
    </p:embeddedFont>
    <p:embeddedFont>
      <p:font typeface="Tahoma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g3lYY0s641br1dmbnR1TRZWsac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BF52743-F02C-4247-88E6-9E47FC360B44}">
  <a:tblStyle styleId="{DBF52743-F02C-4247-88E6-9E47FC360B44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AF1"/>
          </a:solidFill>
        </a:fill>
      </a:tcStyle>
    </a:wholeTbl>
    <a:band1H>
      <a:tcTxStyle/>
      <a:tcStyle>
        <a:fill>
          <a:solidFill>
            <a:srgbClr val="CED2E2"/>
          </a:solidFill>
        </a:fill>
      </a:tcStyle>
    </a:band1H>
    <a:band2H>
      <a:tcTxStyle/>
    </a:band2H>
    <a:band1V>
      <a:tcTxStyle/>
      <a:tcStyle>
        <a:fill>
          <a:solidFill>
            <a:srgbClr val="CED2E2"/>
          </a:solidFill>
        </a:fill>
      </a:tcStyle>
    </a:band1V>
    <a:band2V>
      <a:tcTxStyle/>
    </a:band2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Corbel-bold.fntdata"/><Relationship Id="rId23" Type="http://schemas.openxmlformats.org/officeDocument/2006/relationships/font" Target="fonts/Corbel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rbel-boldItalic.fntdata"/><Relationship Id="rId25" Type="http://schemas.openxmlformats.org/officeDocument/2006/relationships/font" Target="fonts/Corbel-italic.fntdata"/><Relationship Id="rId28" Type="http://schemas.openxmlformats.org/officeDocument/2006/relationships/font" Target="fonts/Tahoma-bold.fntdata"/><Relationship Id="rId27" Type="http://schemas.openxmlformats.org/officeDocument/2006/relationships/font" Target="fonts/Tahom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Tahoma"/>
                <a:ea typeface="Tahoma"/>
                <a:cs typeface="Tahoma"/>
                <a:sym typeface="Tahoma"/>
              </a:rPr>
              <a:t>Feel free to change any “You will…” and “I will…” statements to ensure they align with your classroom procedures and rules!</a:t>
            </a:r>
            <a:endParaRPr/>
          </a:p>
        </p:txBody>
      </p:sp>
      <p:sp>
        <p:nvSpPr>
          <p:cNvPr id="91" name="Google Shape;9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Unit criteria may define applicable service assignments; assignments should reflect unit workload policies</a:t>
            </a:r>
            <a:endParaRPr/>
          </a:p>
        </p:txBody>
      </p:sp>
      <p:sp>
        <p:nvSpPr>
          <p:cNvPr id="154" name="Google Shape;15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0b2c7da936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30b2c7da936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0be57e9121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30be57e9121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0be57e9121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g30be57e9121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0aabcf45b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UHM Librarians have not had to fill this out</a:t>
            </a:r>
            <a:endParaRPr/>
          </a:p>
        </p:txBody>
      </p:sp>
      <p:sp>
        <p:nvSpPr>
          <p:cNvPr id="182" name="Google Shape;182;g30aabcf45b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0c35681449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30c35681449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0aabcf45b2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g30aabcf45b2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0aabcf45b2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30aabcf45b2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cap="flat" cmpd="sng" w="127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16"/>
          <p:cNvSpPr txBox="1"/>
          <p:nvPr>
            <p:ph type="ctrTitle"/>
          </p:nvPr>
        </p:nvSpPr>
        <p:spPr>
          <a:xfrm>
            <a:off x="1109980" y="882376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Corbel"/>
              <a:buNone/>
              <a:defRPr b="1" sz="720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" type="subTitle"/>
          </p:nvPr>
        </p:nvSpPr>
        <p:spPr>
          <a:xfrm>
            <a:off x="1709530" y="3869634"/>
            <a:ext cx="8767860" cy="1388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760"/>
              <a:buNone/>
              <a:defRPr sz="22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760"/>
              <a:buNone/>
              <a:defRPr sz="22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2000"/>
            </a:lvl9pPr>
          </a:lstStyle>
          <a:p/>
        </p:txBody>
      </p:sp>
      <p:sp>
        <p:nvSpPr>
          <p:cNvPr id="20" name="Google Shape;20;p16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3" name="Google Shape;23;p16"/>
          <p:cNvCxnSpPr/>
          <p:nvPr/>
        </p:nvCxnSpPr>
        <p:spPr>
          <a:xfrm>
            <a:off x="1978660" y="3733800"/>
            <a:ext cx="8229601" cy="0"/>
          </a:xfrm>
          <a:prstGeom prst="straightConnector1">
            <a:avLst/>
          </a:prstGeom>
          <a:noFill/>
          <a:ln cap="flat" cmpd="sng" w="100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5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" type="body"/>
          </p:nvPr>
        </p:nvSpPr>
        <p:spPr>
          <a:xfrm rot="5400000">
            <a:off x="4060136" y="-859736"/>
            <a:ext cx="4038600" cy="987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5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5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6"/>
          <p:cNvSpPr txBox="1"/>
          <p:nvPr>
            <p:ph type="title"/>
          </p:nvPr>
        </p:nvSpPr>
        <p:spPr>
          <a:xfrm rot="5400000">
            <a:off x="7181850" y="2305050"/>
            <a:ext cx="54102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6"/>
          <p:cNvSpPr txBox="1"/>
          <p:nvPr>
            <p:ph idx="1" type="body"/>
          </p:nvPr>
        </p:nvSpPr>
        <p:spPr>
          <a:xfrm rot="5400000">
            <a:off x="2152650" y="-247650"/>
            <a:ext cx="5410200" cy="74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85" name="Google Shape;85;p26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6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6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7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 txBox="1"/>
          <p:nvPr>
            <p:ph idx="1" type="body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440"/>
              <a:buChar char="•"/>
              <a:defRPr/>
            </a:lvl1pPr>
            <a:lvl2pPr indent="-32004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Char char="•"/>
              <a:defRPr/>
            </a:lvl2pPr>
            <a:lvl3pPr indent="-32003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3pPr>
            <a:lvl4pPr indent="-320039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4pPr>
            <a:lvl5pPr indent="-320039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5pPr>
            <a:lvl6pPr indent="-320039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6pPr>
            <a:lvl7pPr indent="-320039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7pPr>
            <a:lvl8pPr indent="-32004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/>
            </a:lvl8pPr>
            <a:lvl9pPr indent="-32004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40"/>
              <a:buChar char="•"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/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Corbel"/>
              <a:buNone/>
              <a:defRPr b="0" sz="72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" type="body"/>
          </p:nvPr>
        </p:nvSpPr>
        <p:spPr>
          <a:xfrm>
            <a:off x="1709928" y="4154520"/>
            <a:ext cx="8769096" cy="1363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None/>
              <a:defRPr sz="22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18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6" name="Google Shape;36;p18"/>
          <p:cNvCxnSpPr/>
          <p:nvPr/>
        </p:nvCxnSpPr>
        <p:spPr>
          <a:xfrm>
            <a:off x="1981200" y="4020408"/>
            <a:ext cx="8229601" cy="0"/>
          </a:xfrm>
          <a:prstGeom prst="straightConnector1">
            <a:avLst/>
          </a:prstGeom>
          <a:noFill/>
          <a:ln cap="flat" cmpd="sng" w="100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" type="body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036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indent="-3302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indent="-32003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indent="-30988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indent="-309879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indent="-309879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indent="-309879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indent="-30987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indent="-309879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/>
        </p:txBody>
      </p:sp>
      <p:sp>
        <p:nvSpPr>
          <p:cNvPr id="40" name="Google Shape;40;p19"/>
          <p:cNvSpPr txBox="1"/>
          <p:nvPr>
            <p:ph idx="2" type="body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036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indent="-3302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indent="-32003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indent="-30988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indent="-309879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indent="-309879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indent="-309879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indent="-30987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indent="-309879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/>
        </p:txBody>
      </p:sp>
      <p:sp>
        <p:nvSpPr>
          <p:cNvPr id="41" name="Google Shape;41;p19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0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0"/>
          <p:cNvSpPr txBox="1"/>
          <p:nvPr>
            <p:ph idx="1" type="body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7" name="Google Shape;47;p20"/>
          <p:cNvSpPr txBox="1"/>
          <p:nvPr>
            <p:ph idx="2" type="body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036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indent="-3302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indent="-32003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indent="-30988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indent="-309879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indent="-309879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indent="-309879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indent="-30987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indent="-309879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/>
        </p:txBody>
      </p:sp>
      <p:sp>
        <p:nvSpPr>
          <p:cNvPr id="48" name="Google Shape;48;p20"/>
          <p:cNvSpPr txBox="1"/>
          <p:nvPr>
            <p:ph idx="3" type="body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9" name="Google Shape;49;p20"/>
          <p:cNvSpPr txBox="1"/>
          <p:nvPr>
            <p:ph idx="4" type="body"/>
          </p:nvPr>
        </p:nvSpPr>
        <p:spPr>
          <a:xfrm>
            <a:off x="6269173" y="2719322"/>
            <a:ext cx="4754880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036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760"/>
              <a:buChar char="•"/>
              <a:defRPr sz="2200"/>
            </a:lvl1pPr>
            <a:lvl2pPr indent="-3302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600"/>
              <a:buChar char="•"/>
              <a:defRPr sz="2000"/>
            </a:lvl2pPr>
            <a:lvl3pPr indent="-32003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40"/>
              <a:buChar char="•"/>
              <a:defRPr sz="1800"/>
            </a:lvl3pPr>
            <a:lvl4pPr indent="-30988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4pPr>
            <a:lvl5pPr indent="-309879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5pPr>
            <a:lvl6pPr indent="-309879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6pPr>
            <a:lvl7pPr indent="-309879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7pPr>
            <a:lvl8pPr indent="-309879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80"/>
              <a:buChar char="•"/>
              <a:defRPr sz="1600"/>
            </a:lvl8pPr>
            <a:lvl9pPr indent="-309879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280"/>
              <a:buChar char="•"/>
              <a:defRPr sz="1600"/>
            </a:lvl9pPr>
          </a:lstStyle>
          <a:p/>
        </p:txBody>
      </p:sp>
      <p:sp>
        <p:nvSpPr>
          <p:cNvPr id="50" name="Google Shape;50;p20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1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1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1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2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3"/>
          <p:cNvSpPr txBox="1"/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b="0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1160" lvl="0" marL="45720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560"/>
              <a:buChar char="•"/>
              <a:defRPr sz="3200"/>
            </a:lvl1pPr>
            <a:lvl2pPr indent="-37084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240"/>
              <a:buChar char="•"/>
              <a:defRPr sz="2800"/>
            </a:lvl2pPr>
            <a:lvl3pPr indent="-350519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20"/>
              <a:buChar char="•"/>
              <a:defRPr sz="24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20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•"/>
              <a:defRPr sz="2000"/>
            </a:lvl9pPr>
          </a:lstStyle>
          <a:p/>
        </p:txBody>
      </p:sp>
      <p:sp>
        <p:nvSpPr>
          <p:cNvPr id="65" name="Google Shape;65;p23"/>
          <p:cNvSpPr txBox="1"/>
          <p:nvPr>
            <p:ph idx="2" type="body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6" name="Google Shape;66;p23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3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 txBox="1"/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Corbel"/>
              <a:buNone/>
              <a:defRPr b="0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4"/>
          <p:cNvSpPr/>
          <p:nvPr>
            <p:ph idx="2" type="pic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24"/>
          <p:cNvSpPr txBox="1"/>
          <p:nvPr>
            <p:ph idx="1" type="body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60"/>
              <a:buNone/>
              <a:defRPr sz="1700"/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3" name="Google Shape;73;p24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4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4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/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5"/>
          <p:cNvSpPr txBox="1"/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orbel"/>
              <a:buNone/>
              <a:defRPr b="0" i="0" sz="44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5"/>
          <p:cNvSpPr txBox="1"/>
          <p:nvPr>
            <p:ph idx="1" type="body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0360" lvl="0" marL="457200" marR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Corbel"/>
              <a:buChar char="•"/>
              <a:defRPr b="0" i="0" sz="2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orbel"/>
              <a:buChar char="•"/>
              <a:defRPr b="0" i="0" sz="20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20039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Corbel"/>
              <a:buChar char="•"/>
              <a:defRPr b="0" i="0" sz="18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0988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09879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09879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09879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09879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09879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280"/>
              <a:buFont typeface="Corbel"/>
              <a:buChar char="•"/>
              <a:defRPr b="0" i="0" sz="16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0" type="dt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1" type="ftr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sp>
        <p:nvSpPr>
          <p:cNvPr id="15" name="Google Shape;15;p15"/>
          <p:cNvSpPr txBox="1"/>
          <p:nvPr>
            <p:ph idx="12" type="sldNum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mckimmy@hawaii.edu" TargetMode="External"/><Relationship Id="rId4" Type="http://schemas.openxmlformats.org/officeDocument/2006/relationships/hyperlink" Target="mailto:tamamiha@hawaii.edu" TargetMode="External"/><Relationship Id="rId5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ata.hawaii.edu/wat/#/home" TargetMode="External"/><Relationship Id="rId4" Type="http://schemas.openxmlformats.org/officeDocument/2006/relationships/hyperlink" Target="https://docs.google.com/spreadsheets/d/1R12bXAoz19YpRNCMlF-vsmKAhIQcL1CM/edit?usp=drive_link&amp;ouid=107150010429051383224&amp;rtpof=true&amp;sd=true" TargetMode="External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hyperlink" Target="mailto:tamamiha@hawaii.edcu" TargetMode="External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/>
          <p:nvPr>
            <p:ph type="ctrTitle"/>
          </p:nvPr>
        </p:nvSpPr>
        <p:spPr>
          <a:xfrm>
            <a:off x="1109980" y="882376"/>
            <a:ext cx="9966960" cy="2926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ahoma"/>
              <a:buNone/>
            </a:pPr>
            <a:r>
              <a:rPr lang="en-US" sz="4000">
                <a:latin typeface="Tahoma"/>
                <a:ea typeface="Tahoma"/>
                <a:cs typeface="Tahoma"/>
                <a:sym typeface="Tahoma"/>
              </a:rPr>
              <a:t>AY 2023-2024</a:t>
            </a:r>
            <a:br>
              <a:rPr lang="en-US">
                <a:latin typeface="Tahoma"/>
                <a:ea typeface="Tahoma"/>
                <a:cs typeface="Tahoma"/>
                <a:sym typeface="Tahoma"/>
              </a:rPr>
            </a:br>
            <a:r>
              <a:rPr lang="en-US" sz="6000">
                <a:latin typeface="Tahoma"/>
                <a:ea typeface="Tahoma"/>
                <a:cs typeface="Tahoma"/>
                <a:sym typeface="Tahoma"/>
              </a:rPr>
              <a:t>WORK ASSIGNMENT TEMPLATE (WAT)</a:t>
            </a:r>
            <a:endParaRPr/>
          </a:p>
        </p:txBody>
      </p:sp>
      <p:sp>
        <p:nvSpPr>
          <p:cNvPr id="94" name="Google Shape;94;p1"/>
          <p:cNvSpPr txBox="1"/>
          <p:nvPr>
            <p:ph idx="1" type="subTitle"/>
          </p:nvPr>
        </p:nvSpPr>
        <p:spPr>
          <a:xfrm>
            <a:off x="1709530" y="4257675"/>
            <a:ext cx="8767860" cy="1000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760"/>
              <a:buNone/>
            </a:pPr>
            <a:r>
              <a:rPr lang="en-US">
                <a:latin typeface="Tahoma"/>
                <a:ea typeface="Tahoma"/>
                <a:cs typeface="Tahoma"/>
                <a:sym typeface="Tahoma"/>
              </a:rPr>
              <a:t>Office of Vice Provost for Academic Excellence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"/>
          <p:cNvSpPr txBox="1"/>
          <p:nvPr>
            <p:ph type="title"/>
          </p:nvPr>
        </p:nvSpPr>
        <p:spPr>
          <a:xfrm>
            <a:off x="1096766" y="244867"/>
            <a:ext cx="9575997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ckwell"/>
              <a:buNone/>
            </a:pPr>
            <a:r>
              <a:rPr lang="en-US">
                <a:latin typeface="Rockwell"/>
                <a:ea typeface="Rockwell"/>
                <a:cs typeface="Rockwell"/>
                <a:sym typeface="Rockwell"/>
              </a:rPr>
              <a:t>Section II. Assigned Workload for </a:t>
            </a:r>
            <a:r>
              <a:rPr lang="en-US">
                <a:latin typeface="Rockwell"/>
                <a:ea typeface="Rockwell"/>
                <a:cs typeface="Rockwell"/>
                <a:sym typeface="Rockwell"/>
              </a:rPr>
              <a:t>Instructional</a:t>
            </a:r>
            <a:r>
              <a:rPr lang="en-US">
                <a:latin typeface="Rockwell"/>
                <a:ea typeface="Rockwell"/>
                <a:cs typeface="Rockwell"/>
                <a:sym typeface="Rockwell"/>
              </a:rPr>
              <a:t> Faculty (I)(cont)</a:t>
            </a:r>
            <a:endParaRPr/>
          </a:p>
        </p:txBody>
      </p:sp>
      <p:pic>
        <p:nvPicPr>
          <p:cNvPr descr="Footprints" id="157" name="Google Shape;15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9382" y="596459"/>
            <a:ext cx="914400" cy="914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8" name="Google Shape;158;p13"/>
          <p:cNvGraphicFramePr/>
          <p:nvPr/>
        </p:nvGraphicFramePr>
        <p:xfrm>
          <a:off x="1159668" y="16012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{DBF52743-F02C-4247-88E6-9E47FC360B44}</a:tableStyleId>
              </a:tblPr>
              <a:tblGrid>
                <a:gridCol w="4936325"/>
                <a:gridCol w="4936325"/>
              </a:tblGrid>
              <a:tr h="472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2c. Service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2d. Assigned Professional Duties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63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Noto Sans Symbols"/>
                        <a:buNone/>
                      </a:pPr>
                      <a:r>
                        <a:rPr b="1" lang="en-US" sz="1300">
                          <a:latin typeface="Tahoma"/>
                          <a:ea typeface="Tahoma"/>
                          <a:cs typeface="Tahoma"/>
                          <a:sym typeface="Tahoma"/>
                        </a:rPr>
                        <a:t>University/Institutional Service: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Workload credit hours assigned on-load to the faculty member for service work required for organizational functionality as defined in UHM and departmental criteria. (e.g., Department Chair, committee chair, etc.).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Noto Sans Symbols"/>
                        <a:buNone/>
                      </a:pPr>
                      <a:r>
                        <a:rPr b="1" lang="en-US" sz="1300">
                          <a:latin typeface="Tahoma"/>
                          <a:ea typeface="Tahoma"/>
                          <a:cs typeface="Tahoma"/>
                          <a:sym typeface="Tahoma"/>
                        </a:rPr>
                        <a:t>Professional Service: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Workload credit hours assigned on-load to the faculty member for service work that advances the faculty member's discipline.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Noto Sans Symbols"/>
                        <a:buNone/>
                      </a:pPr>
                      <a:r>
                        <a:rPr b="1" lang="en-US" sz="1300">
                          <a:latin typeface="Tahoma"/>
                          <a:ea typeface="Tahoma"/>
                          <a:cs typeface="Tahoma"/>
                          <a:sym typeface="Tahoma"/>
                        </a:rPr>
                        <a:t>Public Community Service: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Workload credit hours assigned on-load to the faculty member for service work benefiting a constituent community of the University.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Not applicable for Instructional faculty.</a:t>
                      </a:r>
                      <a:endParaRPr sz="120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None/>
                      </a:pPr>
                      <a:r>
                        <a:t/>
                      </a:r>
                      <a:endParaRPr sz="1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1200">
                          <a:latin typeface="Tahoma"/>
                          <a:ea typeface="Tahoma"/>
                          <a:cs typeface="Tahoma"/>
                          <a:sym typeface="Tahoma"/>
                        </a:rPr>
                        <a:t>2e. Release - not applicable for Manoa campus</a:t>
                      </a:r>
                      <a:endParaRPr sz="1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1200">
                          <a:latin typeface="Tahoma"/>
                          <a:ea typeface="Tahoma"/>
                          <a:cs typeface="Tahoma"/>
                          <a:sym typeface="Tahoma"/>
                        </a:rPr>
                        <a:t>2f. Buyout - not applicable for Manoa campus</a:t>
                      </a:r>
                      <a:endParaRPr sz="12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0b2c7da936_0_3"/>
          <p:cNvSpPr txBox="1"/>
          <p:nvPr>
            <p:ph type="title"/>
          </p:nvPr>
        </p:nvSpPr>
        <p:spPr>
          <a:xfrm>
            <a:off x="1096766" y="244867"/>
            <a:ext cx="95760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ckwell"/>
              <a:buNone/>
            </a:pPr>
            <a:r>
              <a:rPr lang="en-US">
                <a:latin typeface="Rockwell"/>
                <a:ea typeface="Rockwell"/>
                <a:cs typeface="Rockwell"/>
                <a:sym typeface="Rockwell"/>
              </a:rPr>
              <a:t>Section II. Assigned Workload for Instructional Faculty (I)(cont)</a:t>
            </a:r>
            <a:endParaRPr/>
          </a:p>
        </p:txBody>
      </p:sp>
      <p:pic>
        <p:nvPicPr>
          <p:cNvPr descr="Footprints" id="164" name="Google Shape;164;g30b2c7da936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39382" y="59645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30b2c7da936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375" y="1983913"/>
            <a:ext cx="11541248" cy="289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0be57e9121_0_20"/>
          <p:cNvSpPr txBox="1"/>
          <p:nvPr>
            <p:ph type="title"/>
          </p:nvPr>
        </p:nvSpPr>
        <p:spPr>
          <a:xfrm>
            <a:off x="1158248" y="526000"/>
            <a:ext cx="80916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ckwell"/>
              <a:buNone/>
            </a:pPr>
            <a:r>
              <a:rPr lang="en-US" sz="3600">
                <a:latin typeface="Rockwell"/>
                <a:ea typeface="Rockwell"/>
                <a:cs typeface="Rockwell"/>
                <a:sym typeface="Rockwell"/>
              </a:rPr>
              <a:t>Section II. Default Workload for Researcher (R)</a:t>
            </a:r>
            <a:endParaRPr sz="3600"/>
          </a:p>
        </p:txBody>
      </p:sp>
      <p:pic>
        <p:nvPicPr>
          <p:cNvPr descr="Meeting" id="171" name="Google Shape;171;g30be57e9121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08481" y="74696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30be57e9121_0_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7875" y="1661350"/>
            <a:ext cx="10576249" cy="467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0be57e9121_0_14"/>
          <p:cNvSpPr txBox="1"/>
          <p:nvPr>
            <p:ph type="title"/>
          </p:nvPr>
        </p:nvSpPr>
        <p:spPr>
          <a:xfrm>
            <a:off x="1158248" y="526000"/>
            <a:ext cx="80916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ckwell"/>
              <a:buNone/>
            </a:pPr>
            <a:r>
              <a:rPr lang="en-US" sz="3600">
                <a:latin typeface="Rockwell"/>
                <a:ea typeface="Rockwell"/>
                <a:cs typeface="Rockwell"/>
                <a:sym typeface="Rockwell"/>
              </a:rPr>
              <a:t>Section II. Assigned Workload for Researcher </a:t>
            </a:r>
            <a:r>
              <a:rPr lang="en-US" sz="3600">
                <a:latin typeface="Rockwell"/>
                <a:ea typeface="Rockwell"/>
                <a:cs typeface="Rockwell"/>
                <a:sym typeface="Rockwell"/>
              </a:rPr>
              <a:t>(R)</a:t>
            </a:r>
            <a:endParaRPr sz="3600"/>
          </a:p>
        </p:txBody>
      </p:sp>
      <p:graphicFrame>
        <p:nvGraphicFramePr>
          <p:cNvPr id="178" name="Google Shape;178;g30be57e9121_0_14"/>
          <p:cNvGraphicFramePr/>
          <p:nvPr/>
        </p:nvGraphicFramePr>
        <p:xfrm>
          <a:off x="1159667" y="20342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{DBF52743-F02C-4247-88E6-9E47FC360B44}</a:tableStyleId>
              </a:tblPr>
              <a:tblGrid>
                <a:gridCol w="9348800"/>
              </a:tblGrid>
              <a:tr h="10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</a:tr>
              <a:tr h="399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2b. Research (Default)</a:t>
                      </a:r>
                      <a:endParaRPr/>
                    </a:p>
                    <a:p>
                      <a:pPr indent="-330200" lvl="1" marL="9144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Workload credit hours assigned on-load to the faculty member for work on Research/Scholarly/Creative Work as defined in UHM and departmental criteria</a:t>
                      </a:r>
                      <a:r>
                        <a:rPr lang="en-US" sz="1200">
                          <a:latin typeface="Tahoma"/>
                          <a:ea typeface="Tahoma"/>
                          <a:cs typeface="Tahoma"/>
                          <a:sym typeface="Tahoma"/>
                        </a:rPr>
                        <a:t>.</a:t>
                      </a:r>
                      <a:endParaRPr sz="16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-330200" lvl="1" marL="9144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Teaching (2a) and Service (2c) assigned on-load reduces the default 30 credits in 2b.</a:t>
                      </a:r>
                      <a:endParaRPr sz="16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t/>
                      </a:r>
                      <a:endParaRPr sz="16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Meeting" id="179" name="Google Shape;179;g30be57e9121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08481" y="74696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0aabcf45b2_0_0"/>
          <p:cNvSpPr txBox="1"/>
          <p:nvPr>
            <p:ph type="title"/>
          </p:nvPr>
        </p:nvSpPr>
        <p:spPr>
          <a:xfrm>
            <a:off x="1096766" y="244867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ckwell"/>
              <a:buNone/>
            </a:pPr>
            <a:r>
              <a:rPr lang="en-US" sz="3600">
                <a:latin typeface="Rockwell"/>
                <a:ea typeface="Rockwell"/>
                <a:cs typeface="Rockwell"/>
                <a:sym typeface="Rockwell"/>
              </a:rPr>
              <a:t>Section II. Default Workload for </a:t>
            </a:r>
            <a:r>
              <a:rPr lang="en-US" sz="3600">
                <a:latin typeface="Rockwell"/>
                <a:ea typeface="Rockwell"/>
                <a:cs typeface="Rockwell"/>
                <a:sym typeface="Rockwell"/>
              </a:rPr>
              <a:t>Extension Agent (A), </a:t>
            </a:r>
            <a:r>
              <a:rPr lang="en-US" sz="3600">
                <a:latin typeface="Rockwell"/>
                <a:ea typeface="Rockwell"/>
                <a:cs typeface="Rockwell"/>
                <a:sym typeface="Rockwell"/>
              </a:rPr>
              <a:t>&amp;</a:t>
            </a:r>
            <a:r>
              <a:rPr lang="en-US" sz="3600">
                <a:latin typeface="Rockwell"/>
                <a:ea typeface="Rockwell"/>
                <a:cs typeface="Rockwell"/>
                <a:sym typeface="Rockwell"/>
              </a:rPr>
              <a:t> Specialist (S)</a:t>
            </a:r>
            <a:endParaRPr sz="3600"/>
          </a:p>
        </p:txBody>
      </p:sp>
      <p:pic>
        <p:nvPicPr>
          <p:cNvPr descr="Meeting" id="185" name="Google Shape;185;g30aabcf45b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12181" y="68678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30aabcf45b2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3475" y="1512267"/>
            <a:ext cx="8555495" cy="4952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 txBox="1"/>
          <p:nvPr>
            <p:ph type="title"/>
          </p:nvPr>
        </p:nvSpPr>
        <p:spPr>
          <a:xfrm>
            <a:off x="1158241" y="525992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ckwell"/>
              <a:buNone/>
            </a:pPr>
            <a:r>
              <a:rPr lang="en-US" sz="3600">
                <a:latin typeface="Rockwell"/>
                <a:ea typeface="Rockwell"/>
                <a:cs typeface="Rockwell"/>
                <a:sym typeface="Rockwell"/>
              </a:rPr>
              <a:t>Section II. Assigned Workload for </a:t>
            </a:r>
            <a:r>
              <a:rPr lang="en-US" sz="3600">
                <a:latin typeface="Rockwell"/>
                <a:ea typeface="Rockwell"/>
                <a:cs typeface="Rockwell"/>
                <a:sym typeface="Rockwell"/>
              </a:rPr>
              <a:t>Extension</a:t>
            </a:r>
            <a:r>
              <a:rPr lang="en-US" sz="3600">
                <a:latin typeface="Rockwell"/>
                <a:ea typeface="Rockwell"/>
                <a:cs typeface="Rockwell"/>
                <a:sym typeface="Rockwell"/>
              </a:rPr>
              <a:t> Agent (A), </a:t>
            </a:r>
            <a:r>
              <a:rPr lang="en-US" sz="3600">
                <a:latin typeface="Rockwell"/>
                <a:ea typeface="Rockwell"/>
                <a:cs typeface="Rockwell"/>
                <a:sym typeface="Rockwell"/>
              </a:rPr>
              <a:t>&amp;</a:t>
            </a:r>
            <a:r>
              <a:rPr lang="en-US" sz="3600">
                <a:latin typeface="Rockwell"/>
                <a:ea typeface="Rockwell"/>
                <a:cs typeface="Rockwell"/>
                <a:sym typeface="Rockwell"/>
              </a:rPr>
              <a:t> Specialist (S)</a:t>
            </a:r>
            <a:endParaRPr sz="3600"/>
          </a:p>
        </p:txBody>
      </p:sp>
      <p:graphicFrame>
        <p:nvGraphicFramePr>
          <p:cNvPr id="192" name="Google Shape;192;p7"/>
          <p:cNvGraphicFramePr/>
          <p:nvPr/>
        </p:nvGraphicFramePr>
        <p:xfrm>
          <a:off x="1159667" y="20342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{DBF52743-F02C-4247-88E6-9E47FC360B44}</a:tableStyleId>
              </a:tblPr>
              <a:tblGrid>
                <a:gridCol w="9348800"/>
              </a:tblGrid>
              <a:tr h="1000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</a:tr>
              <a:tr h="3996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2d. Assigned Professional Duties (Default)</a:t>
                      </a:r>
                      <a:endParaRPr/>
                    </a:p>
                    <a:p>
                      <a:pPr indent="-285750" lvl="1" marL="74295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Workload credit hours assigned to librarian, agent or specialist faculty to fulfill their specialized responsibilities.</a:t>
                      </a:r>
                      <a:endParaRPr sz="16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-285750" lvl="1" marL="74295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Tahoma"/>
                        <a:buChar char="•"/>
                      </a:pPr>
                      <a:r>
                        <a:rPr lang="en-US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Teaching (2a) or research (2b) assigned on-load </a:t>
                      </a:r>
                      <a:r>
                        <a:rPr lang="en-US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reduces</a:t>
                      </a:r>
                      <a:r>
                        <a:rPr lang="en-US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 the default 30 credits in 2d.</a:t>
                      </a:r>
                      <a:endParaRPr sz="16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None/>
                      </a:pPr>
                      <a:r>
                        <a:t/>
                      </a:r>
                      <a:endParaRPr sz="16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Meeting" id="193" name="Google Shape;19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08481" y="74696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0c35681449_0_0"/>
          <p:cNvSpPr txBox="1"/>
          <p:nvPr>
            <p:ph type="title"/>
          </p:nvPr>
        </p:nvSpPr>
        <p:spPr>
          <a:xfrm>
            <a:off x="1096766" y="244867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ckwell"/>
              <a:buNone/>
            </a:pPr>
            <a:r>
              <a:rPr lang="en-US">
                <a:latin typeface="Rockwell"/>
                <a:ea typeface="Rockwell"/>
                <a:cs typeface="Rockwell"/>
                <a:sym typeface="Rockwell"/>
              </a:rPr>
              <a:t>Supplemental Information</a:t>
            </a:r>
            <a:endParaRPr/>
          </a:p>
        </p:txBody>
      </p:sp>
      <p:graphicFrame>
        <p:nvGraphicFramePr>
          <p:cNvPr id="199" name="Google Shape;199;g30c35681449_0_0"/>
          <p:cNvGraphicFramePr/>
          <p:nvPr/>
        </p:nvGraphicFramePr>
        <p:xfrm>
          <a:off x="1159668" y="16012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{DBF52743-F02C-4247-88E6-9E47FC360B44}</a:tableStyleId>
              </a:tblPr>
              <a:tblGrid>
                <a:gridCol w="9591675"/>
              </a:tblGrid>
              <a:tr h="472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Saving Templates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899225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14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i="0" sz="14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Sun" id="200" name="Google Shape;200;g30c3568144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36944" y="57450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g30c3568144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8425" y="2248900"/>
            <a:ext cx="9330801" cy="336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"/>
          <p:cNvSpPr txBox="1"/>
          <p:nvPr>
            <p:ph type="title"/>
          </p:nvPr>
        </p:nvSpPr>
        <p:spPr>
          <a:xfrm>
            <a:off x="1096766" y="244867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ckwell"/>
              <a:buNone/>
            </a:pPr>
            <a:r>
              <a:rPr lang="en-US">
                <a:latin typeface="Rockwell"/>
                <a:ea typeface="Rockwell"/>
                <a:cs typeface="Rockwell"/>
                <a:sym typeface="Rockwell"/>
              </a:rPr>
              <a:t>Thank you!</a:t>
            </a:r>
            <a:endParaRPr/>
          </a:p>
        </p:txBody>
      </p:sp>
      <p:graphicFrame>
        <p:nvGraphicFramePr>
          <p:cNvPr id="207" name="Google Shape;207;p14"/>
          <p:cNvGraphicFramePr/>
          <p:nvPr/>
        </p:nvGraphicFramePr>
        <p:xfrm>
          <a:off x="1159668" y="16012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{DBF52743-F02C-4247-88E6-9E47FC360B44}</a:tableStyleId>
              </a:tblPr>
              <a:tblGrid>
                <a:gridCol w="9591675"/>
              </a:tblGrid>
              <a:tr h="472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Contacts: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899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None/>
                      </a:pPr>
                      <a:r>
                        <a:rPr i="0" lang="en-US" sz="1400">
                          <a:latin typeface="Tahoma"/>
                          <a:ea typeface="Tahoma"/>
                          <a:cs typeface="Tahoma"/>
                          <a:sym typeface="Tahoma"/>
                        </a:rPr>
                        <a:t>Paul McKimmy</a:t>
                      </a:r>
                      <a:endParaRPr i="0" sz="14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-285750" lvl="0" marL="28575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i="0" lang="en-US" sz="1400">
                          <a:latin typeface="Tahoma"/>
                          <a:ea typeface="Tahoma"/>
                          <a:cs typeface="Tahoma"/>
                          <a:sym typeface="Tahoma"/>
                        </a:rPr>
                        <a:t>Interim Associate Vice Provost for Academic Excellence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i="0" lang="en-US" sz="1400">
                          <a:latin typeface="Tahoma"/>
                          <a:ea typeface="Tahoma"/>
                          <a:cs typeface="Tahoma"/>
                          <a:sym typeface="Tahoma"/>
                        </a:rPr>
                        <a:t>(808) 956-9429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i="0" lang="en-US" sz="1400" u="sng">
                          <a:solidFill>
                            <a:schemeClr val="hlink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  <a:hlinkClick r:id="rId3"/>
                        </a:rPr>
                        <a:t>mckimmy@hawaii.edu</a:t>
                      </a:r>
                      <a:endParaRPr i="0" sz="14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-196850" lvl="0" marL="28575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i="0" sz="14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Noto Sans Symbols"/>
                        <a:buNone/>
                      </a:pPr>
                      <a:r>
                        <a:rPr i="0" lang="en-US" sz="1400">
                          <a:latin typeface="Tahoma"/>
                          <a:ea typeface="Tahoma"/>
                          <a:cs typeface="Tahoma"/>
                          <a:sym typeface="Tahoma"/>
                        </a:rPr>
                        <a:t>Tamami Mohandie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i="0" lang="en-US" sz="1400">
                          <a:latin typeface="Tahoma"/>
                          <a:ea typeface="Tahoma"/>
                          <a:cs typeface="Tahoma"/>
                          <a:sym typeface="Tahoma"/>
                        </a:rPr>
                        <a:t>HR Specialist for Faculty Excellence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i="0" lang="en-US" sz="1400">
                          <a:latin typeface="Tahoma"/>
                          <a:ea typeface="Tahoma"/>
                          <a:cs typeface="Tahoma"/>
                          <a:sym typeface="Tahoma"/>
                        </a:rPr>
                        <a:t>(808) 956-2508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i="0" lang="en-US" sz="1400" u="sng">
                          <a:solidFill>
                            <a:schemeClr val="hlink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  <a:hlinkClick r:id="rId4"/>
                        </a:rPr>
                        <a:t>tamamiha@hawaii.edu</a:t>
                      </a:r>
                      <a:endParaRPr i="0" sz="14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i="0" sz="14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Sun" id="208" name="Google Shape;208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36944" y="574506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title"/>
          </p:nvPr>
        </p:nvSpPr>
        <p:spPr>
          <a:xfrm>
            <a:off x="1096766" y="244867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ckwell"/>
              <a:buNone/>
            </a:pPr>
            <a:r>
              <a:rPr lang="en-US">
                <a:latin typeface="Rockwell"/>
                <a:ea typeface="Rockwell"/>
                <a:cs typeface="Rockwell"/>
                <a:sym typeface="Rockwell"/>
              </a:rPr>
              <a:t>Agenda</a:t>
            </a:r>
            <a:endParaRPr/>
          </a:p>
        </p:txBody>
      </p:sp>
      <p:pic>
        <p:nvPicPr>
          <p:cNvPr descr="Teacher" id="100" name="Google Shape;10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66710" y="465847"/>
            <a:ext cx="914400" cy="914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1" name="Google Shape;101;p2"/>
          <p:cNvGraphicFramePr/>
          <p:nvPr/>
        </p:nvGraphicFramePr>
        <p:xfrm>
          <a:off x="1159668" y="16012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{DBF52743-F02C-4247-88E6-9E47FC360B44}</a:tableStyleId>
              </a:tblPr>
              <a:tblGrid>
                <a:gridCol w="9641675"/>
              </a:tblGrid>
              <a:tr h="472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You will learn …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63150"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Purpose of WAT </a:t>
                      </a: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-285750" lvl="0" marL="28575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b="0"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Access</a:t>
                      </a: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 and</a:t>
                      </a:r>
                      <a:r>
                        <a:rPr b="0"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 Process</a:t>
                      </a:r>
                      <a:endParaRPr b="0"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-285750" lvl="0" marL="28575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b="0"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Timeline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b="0"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WAT Platform</a:t>
                      </a:r>
                      <a:endParaRPr/>
                    </a:p>
                    <a:p>
                      <a:pPr indent="-285750" lvl="1" marL="74295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❑"/>
                      </a:pPr>
                      <a:r>
                        <a:rPr b="0" lang="en-US" sz="18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New Template for AY 2023-2024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Section I Faculty Exemption Status</a:t>
                      </a: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-285750" lvl="0" marL="28575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Char char="✔"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Section II Assigned Workload</a:t>
                      </a:r>
                      <a:endParaRPr/>
                    </a:p>
                    <a:p>
                      <a:pPr indent="-171450" lvl="0" marL="28575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Noto Sans Symbols"/>
                        <a:buNone/>
                      </a:pPr>
                      <a:r>
                        <a:t/>
                      </a:r>
                      <a:endParaRPr b="0" i="0"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solidFill>
                      <a:srgbClr val="CED2E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"/>
          <p:cNvSpPr txBox="1"/>
          <p:nvPr>
            <p:ph type="title"/>
          </p:nvPr>
        </p:nvSpPr>
        <p:spPr>
          <a:xfrm>
            <a:off x="1096766" y="244867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ckwell"/>
              <a:buNone/>
            </a:pPr>
            <a:r>
              <a:rPr lang="en-US">
                <a:latin typeface="Rockwell"/>
                <a:ea typeface="Rockwell"/>
                <a:cs typeface="Rockwell"/>
                <a:sym typeface="Rockwell"/>
              </a:rPr>
              <a:t>Work Assignment Template (WAT)</a:t>
            </a:r>
            <a:endParaRPr/>
          </a:p>
        </p:txBody>
      </p:sp>
      <p:graphicFrame>
        <p:nvGraphicFramePr>
          <p:cNvPr id="107" name="Google Shape;107;p3"/>
          <p:cNvGraphicFramePr/>
          <p:nvPr/>
        </p:nvGraphicFramePr>
        <p:xfrm>
          <a:off x="1159668" y="16012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{DBF52743-F02C-4247-88E6-9E47FC360B44}</a:tableStyleId>
              </a:tblPr>
              <a:tblGrid>
                <a:gridCol w="9641675"/>
              </a:tblGrid>
              <a:tr h="472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P</a:t>
                      </a: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urpose of the WAT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63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The work assignment template (WAT) </a:t>
                      </a: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is used to generate a UH System report mandated in Regents Policy 9.214 (III.E)</a:t>
                      </a: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WAT</a:t>
                      </a:r>
                      <a:r>
                        <a:rPr i="0" lang="en-US" sz="1800" u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retroactively collects </a:t>
                      </a: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faculty work assignments </a:t>
                      </a: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the previous academic year</a:t>
                      </a: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 2023-2024. </a:t>
                      </a: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</a:br>
                      <a:r>
                        <a:rPr i="0" lang="en-US" sz="1800" u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Work Assignment Credit Hours, reported in the WAT, reflect </a:t>
                      </a:r>
                      <a:r>
                        <a:rPr b="1" i="0" lang="en-US" sz="1800" u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assigned time only</a:t>
                      </a:r>
                      <a:r>
                        <a:rPr i="0" lang="en-US" sz="1800" u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. Qualitative and quanti</a:t>
                      </a: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tative </a:t>
                      </a:r>
                      <a:r>
                        <a:rPr i="0" lang="en-US" sz="1800" u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evaluation of individual faculty </a:t>
                      </a: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productivity</a:t>
                      </a:r>
                      <a:r>
                        <a:rPr i="0" lang="en-US" sz="1800" u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is handled through contract renewal, tenure and promotion review, and periodic review processes. </a:t>
                      </a: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b="0" lang="en-US" sz="1800"/>
                      </a:br>
                      <a:endParaRPr b="0"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Sun" id="108" name="Google Shape;10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38034" y="488781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>
            <p:ph type="title"/>
          </p:nvPr>
        </p:nvSpPr>
        <p:spPr>
          <a:xfrm>
            <a:off x="1140144" y="231140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ckwell"/>
              <a:buNone/>
            </a:pPr>
            <a:r>
              <a:rPr lang="en-US">
                <a:latin typeface="Rockwell"/>
                <a:ea typeface="Rockwell"/>
                <a:cs typeface="Rockwell"/>
                <a:sym typeface="Rockwell"/>
              </a:rPr>
              <a:t>Access &amp; Process</a:t>
            </a:r>
            <a:endParaRPr/>
          </a:p>
        </p:txBody>
      </p:sp>
      <p:graphicFrame>
        <p:nvGraphicFramePr>
          <p:cNvPr id="114" name="Google Shape;114;p4"/>
          <p:cNvGraphicFramePr/>
          <p:nvPr/>
        </p:nvGraphicFramePr>
        <p:xfrm>
          <a:off x="1140144" y="15875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{DBF52743-F02C-4247-88E6-9E47FC360B44}</a:tableStyleId>
              </a:tblPr>
              <a:tblGrid>
                <a:gridCol w="4936325"/>
                <a:gridCol w="49363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Access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Process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-273050" lvl="0" marL="28575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Char char="▪"/>
                      </a:pPr>
                      <a:r>
                        <a:rPr lang="en-US" sz="1600" u="sng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WAT platform</a:t>
                      </a:r>
                      <a:r>
                        <a:rPr lang="en-US" sz="1600" u="sng">
                          <a:latin typeface="Tahoma"/>
                          <a:ea typeface="Tahoma"/>
                          <a:cs typeface="Tahoma"/>
                          <a:sym typeface="Tahoma"/>
                        </a:rPr>
                        <a:t> (data.hawaii.edu/wat)</a:t>
                      </a:r>
                      <a:endParaRPr sz="1600" u="sng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-273050" lvl="0" marL="28575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Char char="▪"/>
                      </a:pPr>
                      <a:r>
                        <a:rPr lang="en-US" sz="1600" u="sng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WAT Access: </a:t>
                      </a:r>
                      <a:r>
                        <a:rPr lang="en-US" sz="1600" u="sng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Excel </a:t>
                      </a:r>
                      <a:r>
                        <a:rPr lang="en-US" sz="1600" u="sng">
                          <a:latin typeface="Tahoma"/>
                          <a:ea typeface="Tahoma"/>
                          <a:cs typeface="Tahoma"/>
                          <a:sym typeface="Tahoma"/>
                        </a:rPr>
                        <a:t>file</a:t>
                      </a:r>
                      <a:endParaRPr sz="1600" u="sng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-273050" lvl="0" marL="28575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Char char="▪"/>
                      </a:pPr>
                      <a:r>
                        <a:rPr lang="en-US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Check your access in WAT platform, and Excel file indicating </a:t>
                      </a:r>
                      <a:r>
                        <a:rPr lang="en-US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who has</a:t>
                      </a:r>
                      <a:r>
                        <a:rPr lang="en-US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 access for respective units</a:t>
                      </a:r>
                      <a:endParaRPr sz="16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-330200" lvl="1" marL="9144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Char char="○"/>
                      </a:pPr>
                      <a:r>
                        <a:rPr lang="en-US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Edit if there has been change in roles/personnel in your unit:</a:t>
                      </a:r>
                      <a:endParaRPr sz="16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-330200" lvl="1" marL="9144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Tahoma"/>
                        <a:buChar char="○"/>
                      </a:pPr>
                      <a:r>
                        <a:rPr b="1" lang="en-US" sz="1600" u="sng">
                          <a:latin typeface="Tahoma"/>
                          <a:ea typeface="Tahoma"/>
                          <a:cs typeface="Tahoma"/>
                          <a:sym typeface="Tahoma"/>
                        </a:rPr>
                        <a:t>Viewers</a:t>
                      </a:r>
                      <a:r>
                        <a:rPr lang="en-US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 - Admin. Support</a:t>
                      </a:r>
                      <a:endParaRPr sz="16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-330200" lvl="1" marL="9144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Tahoma"/>
                        <a:buChar char="○"/>
                      </a:pPr>
                      <a:r>
                        <a:rPr b="1" lang="en-US" sz="1600" u="sng">
                          <a:latin typeface="Tahoma"/>
                          <a:ea typeface="Tahoma"/>
                          <a:cs typeface="Tahoma"/>
                          <a:sym typeface="Tahoma"/>
                        </a:rPr>
                        <a:t>Submitters </a:t>
                      </a:r>
                      <a:r>
                        <a:rPr lang="en-US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- Dept. Chairs</a:t>
                      </a:r>
                      <a:endParaRPr sz="16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-330200" lvl="1" marL="9144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Tahoma"/>
                        <a:buChar char="○"/>
                      </a:pPr>
                      <a:r>
                        <a:rPr b="1" lang="en-US" sz="1600" u="sng">
                          <a:latin typeface="Tahoma"/>
                          <a:ea typeface="Tahoma"/>
                          <a:cs typeface="Tahoma"/>
                          <a:sym typeface="Tahoma"/>
                        </a:rPr>
                        <a:t>Reviewers </a:t>
                      </a:r>
                      <a:r>
                        <a:rPr lang="en-US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- Deans/Assoc. Deans &amp; Dirs</a:t>
                      </a:r>
                      <a:endParaRPr sz="16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-273050" lvl="0" marL="28575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600"/>
                        <a:buFont typeface="Tahoma"/>
                        <a:buChar char="▪"/>
                      </a:pPr>
                      <a:r>
                        <a:rPr lang="en-US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Deadline: update Excel file by </a:t>
                      </a:r>
                      <a:r>
                        <a:rPr lang="en-US" sz="1600" u="sng">
                          <a:latin typeface="Tahoma"/>
                          <a:ea typeface="Tahoma"/>
                          <a:cs typeface="Tahoma"/>
                          <a:sym typeface="Tahoma"/>
                        </a:rPr>
                        <a:t>November</a:t>
                      </a:r>
                      <a:r>
                        <a:rPr lang="en-US" sz="1600" u="sng">
                          <a:latin typeface="Tahoma"/>
                          <a:ea typeface="Tahoma"/>
                          <a:cs typeface="Tahoma"/>
                          <a:sym typeface="Tahoma"/>
                        </a:rPr>
                        <a:t> 8, 2024</a:t>
                      </a:r>
                      <a:endParaRPr sz="1600" u="sng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Char char="▪"/>
                      </a:pPr>
                      <a:r>
                        <a:rPr lang="en-US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Dept. Chair </a:t>
                      </a:r>
                      <a:r>
                        <a:rPr lang="en-US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reviews</a:t>
                      </a:r>
                      <a:r>
                        <a:rPr lang="en-US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 to ensure all faculty are listed </a:t>
                      </a:r>
                      <a:r>
                        <a:rPr lang="en-US" sz="1200">
                          <a:latin typeface="Tahoma"/>
                          <a:ea typeface="Tahoma"/>
                          <a:cs typeface="Tahoma"/>
                          <a:sym typeface="Tahoma"/>
                        </a:rPr>
                        <a:t>(</a:t>
                      </a:r>
                      <a:r>
                        <a:rPr lang="en-US" sz="1200">
                          <a:latin typeface="Tahoma"/>
                          <a:ea typeface="Tahoma"/>
                          <a:cs typeface="Tahoma"/>
                          <a:sym typeface="Tahoma"/>
                        </a:rPr>
                        <a:t>Faculty</a:t>
                      </a:r>
                      <a:r>
                        <a:rPr lang="en-US" sz="1200">
                          <a:latin typeface="Tahoma"/>
                          <a:ea typeface="Tahoma"/>
                          <a:cs typeface="Tahoma"/>
                          <a:sym typeface="Tahoma"/>
                        </a:rPr>
                        <a:t> with l&lt; .10 FTE and lecturers do not show)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-285750" lvl="0" marL="28575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Char char="▪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Inform </a:t>
                      </a:r>
                      <a:r>
                        <a:rPr lang="en-US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f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aculty of WAT access for their viewing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-285750" lvl="0" marL="28575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Char char="▪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Dept. Chair works with </a:t>
                      </a:r>
                      <a:r>
                        <a:rPr lang="en-US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f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aculty to input workload assignment</a:t>
                      </a:r>
                      <a:r>
                        <a:rPr lang="en-US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s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-285750" lvl="0" marL="28575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Char char="▪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Dept. Chair reviews and submits to Dean</a:t>
                      </a:r>
                      <a:r>
                        <a:rPr lang="en-US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/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Associate </a:t>
                      </a:r>
                      <a:r>
                        <a:rPr lang="en-US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Dean/Dir.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-285750" lvl="0" marL="28575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ahoma"/>
                        <a:buChar char="▪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Dean</a:t>
                      </a:r>
                      <a:r>
                        <a:rPr lang="en-US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, 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Associate Dean, or Director approves and sends to OVPAE</a:t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Footprints" id="115" name="Google Shape;11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34463" y="516414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>
            <p:ph type="title"/>
          </p:nvPr>
        </p:nvSpPr>
        <p:spPr>
          <a:xfrm>
            <a:off x="1096766" y="244867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ckwell"/>
              <a:buNone/>
            </a:pPr>
            <a:r>
              <a:rPr lang="en-US">
                <a:latin typeface="Rockwell"/>
                <a:ea typeface="Rockwell"/>
                <a:cs typeface="Rockwell"/>
                <a:sym typeface="Rockwell"/>
              </a:rPr>
              <a:t>WAT </a:t>
            </a:r>
            <a:r>
              <a:rPr lang="en-US">
                <a:latin typeface="Rockwell"/>
                <a:ea typeface="Rockwell"/>
                <a:cs typeface="Rockwell"/>
                <a:sym typeface="Rockwell"/>
              </a:rPr>
              <a:t>Timeline</a:t>
            </a:r>
            <a:endParaRPr/>
          </a:p>
        </p:txBody>
      </p:sp>
      <p:pic>
        <p:nvPicPr>
          <p:cNvPr descr="Pencil" id="121" name="Google Shape;12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48096" y="539276"/>
            <a:ext cx="767542" cy="76754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2" name="Google Shape;122;p5"/>
          <p:cNvGraphicFramePr/>
          <p:nvPr/>
        </p:nvGraphicFramePr>
        <p:xfrm>
          <a:off x="1159668" y="16012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{DBF52743-F02C-4247-88E6-9E47FC360B44}</a:tableStyleId>
              </a:tblPr>
              <a:tblGrid>
                <a:gridCol w="9655975"/>
              </a:tblGrid>
              <a:tr h="472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/>
                </a:tc>
              </a:tr>
              <a:tr h="3963150">
                <a:tc>
                  <a:txBody>
                    <a:bodyPr/>
                    <a:lstStyle/>
                    <a:p>
                      <a:pPr indent="-292100" lvl="0" marL="28575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Noto Sans Symbols"/>
                        <a:buChar char="▪"/>
                      </a:pPr>
                      <a:r>
                        <a:rPr b="1" lang="en-US" sz="1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Manoa Deadline:</a:t>
                      </a:r>
                      <a:endParaRPr b="1" sz="1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-336550" lvl="1" marL="9144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Noto Sans Symbols"/>
                        <a:buChar char="▪"/>
                      </a:pPr>
                      <a:r>
                        <a:rPr b="1" lang="en-US" sz="1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October 14, 2024 </a:t>
                      </a:r>
                      <a:r>
                        <a:rPr lang="en-US" sz="1700">
                          <a:latin typeface="Tahoma"/>
                          <a:ea typeface="Tahoma"/>
                          <a:cs typeface="Tahoma"/>
                          <a:sym typeface="Tahoma"/>
                        </a:rPr>
                        <a:t>- WAT opens </a:t>
                      </a:r>
                      <a:endParaRPr sz="17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-336550" lvl="2" marL="13716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Noto Sans Symbols"/>
                        <a:buChar char="■"/>
                      </a:pPr>
                      <a:r>
                        <a:rPr lang="en-US" sz="1700" u="none" cap="none" strike="noStrike">
                          <a:highlight>
                            <a:srgbClr val="F4CCCC"/>
                          </a:highlight>
                          <a:latin typeface="Tahoma"/>
                          <a:ea typeface="Tahoma"/>
                          <a:cs typeface="Tahoma"/>
                          <a:sym typeface="Tahoma"/>
                        </a:rPr>
                        <a:t>Units develop their own internal deadlines</a:t>
                      </a:r>
                      <a:endParaRPr sz="1500">
                        <a:highlight>
                          <a:srgbClr val="F4CCCC"/>
                        </a:highlight>
                      </a:endParaRPr>
                    </a:p>
                    <a:p>
                      <a:pPr indent="-336550" lvl="1" marL="9144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700"/>
                        <a:buFont typeface="Noto Sans Symbols"/>
                        <a:buChar char="▪"/>
                      </a:pPr>
                      <a:r>
                        <a:rPr b="1" lang="en-US" sz="1700" u="sng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December 27, 2024</a:t>
                      </a:r>
                      <a:r>
                        <a:rPr b="1" lang="en-US" sz="170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en-US" sz="1700">
                          <a:solidFill>
                            <a:srgbClr val="FF0000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 Deans/Directors submit to OVPAE</a:t>
                      </a:r>
                      <a:endParaRPr sz="1500"/>
                    </a:p>
                    <a:p>
                      <a:pPr indent="-330200" lvl="1" marL="9144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Char char="▪"/>
                      </a:pPr>
                      <a:r>
                        <a:rPr b="1" lang="en-US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January 10, 2025 </a:t>
                      </a:r>
                      <a:r>
                        <a:rPr lang="en-US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- OVPAE sends to IRAPO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Char char="▪"/>
                      </a:pPr>
                      <a:r>
                        <a:rPr b="1" lang="en-US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System Deadline:</a:t>
                      </a:r>
                      <a:endParaRPr b="1" sz="16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-330200" lvl="1" marL="9144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Char char="▪"/>
                      </a:pPr>
                      <a:r>
                        <a:rPr b="1" lang="en-US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January 13 – February 27, 2025 </a:t>
                      </a:r>
                      <a:r>
                        <a:rPr lang="en-US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– IRAPO collaborates with campuses to prepare BOR presentation</a:t>
                      </a:r>
                      <a:endParaRPr/>
                    </a:p>
                    <a:p>
                      <a:pPr indent="-330200" lvl="1" marL="9144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Char char="▪"/>
                      </a:pPr>
                      <a:r>
                        <a:rPr b="1" lang="en-US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February 28, 2025 </a:t>
                      </a:r>
                      <a:r>
                        <a:rPr lang="en-US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– OVPAS submits to the President for review</a:t>
                      </a:r>
                      <a:endParaRPr/>
                    </a:p>
                    <a:p>
                      <a:pPr indent="-330200" lvl="1" marL="9144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Char char="▪"/>
                      </a:pPr>
                      <a:r>
                        <a:rPr b="1" lang="en-US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March 13, 2025 </a:t>
                      </a:r>
                      <a:r>
                        <a:rPr lang="en-US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– President submits to BOR</a:t>
                      </a:r>
                      <a:endParaRPr/>
                    </a:p>
                    <a:p>
                      <a:pPr indent="-330200" lvl="1" marL="9144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Char char="▪"/>
                      </a:pPr>
                      <a:r>
                        <a:rPr b="1" lang="en-US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March 20, 2025 </a:t>
                      </a:r>
                      <a:r>
                        <a:rPr lang="en-US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– OVPAS/officers present the WAT report to BOR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/>
          <p:nvPr>
            <p:ph type="title"/>
          </p:nvPr>
        </p:nvSpPr>
        <p:spPr>
          <a:xfrm>
            <a:off x="1096766" y="244867"/>
            <a:ext cx="9875520" cy="13563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ckwell"/>
              <a:buNone/>
            </a:pPr>
            <a:r>
              <a:rPr lang="en-US">
                <a:latin typeface="Rockwell"/>
                <a:ea typeface="Rockwell"/>
                <a:cs typeface="Rockwell"/>
                <a:sym typeface="Rockwell"/>
              </a:rPr>
              <a:t>WAT Platform</a:t>
            </a:r>
            <a:endParaRPr/>
          </a:p>
        </p:txBody>
      </p:sp>
      <p:pic>
        <p:nvPicPr>
          <p:cNvPr descr="Meeting" id="128" name="Google Shape;12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1295" y="565861"/>
            <a:ext cx="914400" cy="914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9" name="Google Shape;129;p6"/>
          <p:cNvGraphicFramePr/>
          <p:nvPr/>
        </p:nvGraphicFramePr>
        <p:xfrm>
          <a:off x="1159667" y="16012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{DBF52743-F02C-4247-88E6-9E47FC360B44}</a:tableStyleId>
              </a:tblPr>
              <a:tblGrid>
                <a:gridCol w="9348800"/>
              </a:tblGrid>
              <a:tr h="472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Guide for using the WAT Platform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63150">
                <a:tc>
                  <a:txBody>
                    <a:bodyPr/>
                    <a:lstStyle/>
                    <a:p>
                      <a:pPr indent="0" lvl="0" marL="4572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-285750" lvl="0" marL="28575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Char char="✔"/>
                      </a:pPr>
                      <a:r>
                        <a:rPr lang="en-US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Note: d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epending on your specific role (e.g., Faculty Member or Department Chair) you may have a different view of the platform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Char char="✔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If the WAT link does not work, try to clear cache first and use Google Chrome</a:t>
                      </a:r>
                      <a:r>
                        <a:rPr lang="en-US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. If needed, 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contact me at </a:t>
                      </a:r>
                      <a:r>
                        <a:rPr lang="en-US" sz="1600" u="sng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tamamiha@hawaii.edu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, or 9</a:t>
                      </a:r>
                      <a:r>
                        <a:rPr lang="en-US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56</a:t>
                      </a:r>
                      <a:r>
                        <a:rPr lang="en-US" sz="16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-2508.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Noto Sans Symbols"/>
                        <a:buChar char="✔"/>
                      </a:pPr>
                      <a:r>
                        <a:rPr lang="en-US" sz="16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Select AY 2023-2024, Click </a:t>
                      </a:r>
                      <a:r>
                        <a:rPr lang="en-US" sz="1600">
                          <a:latin typeface="Tahoma"/>
                          <a:ea typeface="Tahoma"/>
                          <a:cs typeface="Tahoma"/>
                          <a:sym typeface="Tahoma"/>
                        </a:rPr>
                        <a:t>Search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id="130" name="Google Shape;130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9500" y="3962725"/>
            <a:ext cx="5432225" cy="195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0aabcf45b2_0_8"/>
          <p:cNvSpPr txBox="1"/>
          <p:nvPr>
            <p:ph type="title"/>
          </p:nvPr>
        </p:nvSpPr>
        <p:spPr>
          <a:xfrm>
            <a:off x="1096766" y="244867"/>
            <a:ext cx="98754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ckwell"/>
              <a:buNone/>
            </a:pPr>
            <a:r>
              <a:rPr lang="en-US">
                <a:latin typeface="Rockwell"/>
                <a:ea typeface="Rockwell"/>
                <a:cs typeface="Rockwell"/>
                <a:sym typeface="Rockwell"/>
              </a:rPr>
              <a:t>Section I. Faculty Exemption Status</a:t>
            </a:r>
            <a:endParaRPr/>
          </a:p>
        </p:txBody>
      </p:sp>
      <p:pic>
        <p:nvPicPr>
          <p:cNvPr descr="Footprints" id="136" name="Google Shape;136;g30aabcf45b2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17932" y="53728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g30aabcf45b2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925" y="1753575"/>
            <a:ext cx="11492149" cy="230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0aabcf45b2_0_15"/>
          <p:cNvSpPr txBox="1"/>
          <p:nvPr>
            <p:ph type="title"/>
          </p:nvPr>
        </p:nvSpPr>
        <p:spPr>
          <a:xfrm>
            <a:off x="1096766" y="244867"/>
            <a:ext cx="95760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ckwell"/>
              <a:buNone/>
            </a:pPr>
            <a:r>
              <a:rPr lang="en-US">
                <a:latin typeface="Rockwell"/>
                <a:ea typeface="Rockwell"/>
                <a:cs typeface="Rockwell"/>
                <a:sym typeface="Rockwell"/>
              </a:rPr>
              <a:t>Section II. Assigned Workload for </a:t>
            </a:r>
            <a:r>
              <a:rPr lang="en-US">
                <a:latin typeface="Rockwell"/>
                <a:ea typeface="Rockwell"/>
                <a:cs typeface="Rockwell"/>
                <a:sym typeface="Rockwell"/>
              </a:rPr>
              <a:t>Instructional Faculty (I)</a:t>
            </a:r>
            <a:endParaRPr/>
          </a:p>
        </p:txBody>
      </p:sp>
      <p:pic>
        <p:nvPicPr>
          <p:cNvPr descr="Footprints" id="143" name="Google Shape;143;g30aabcf45b2_0_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72782" y="46583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30aabcf45b2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988" y="1660342"/>
            <a:ext cx="11408016" cy="4952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2"/>
          <p:cNvSpPr txBox="1"/>
          <p:nvPr>
            <p:ph type="title"/>
          </p:nvPr>
        </p:nvSpPr>
        <p:spPr>
          <a:xfrm>
            <a:off x="1096766" y="244867"/>
            <a:ext cx="9576000" cy="135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Rockwell"/>
              <a:buNone/>
            </a:pPr>
            <a:r>
              <a:rPr lang="en-US">
                <a:latin typeface="Rockwell"/>
                <a:ea typeface="Rockwell"/>
                <a:cs typeface="Rockwell"/>
                <a:sym typeface="Rockwell"/>
              </a:rPr>
              <a:t>Section II. Assigned Workload for Instructional Faculty (I)(cont)</a:t>
            </a:r>
            <a:endParaRPr/>
          </a:p>
        </p:txBody>
      </p:sp>
      <p:pic>
        <p:nvPicPr>
          <p:cNvPr descr="Footprints" id="150" name="Google Shape;15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17932" y="537284"/>
            <a:ext cx="914400" cy="914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1" name="Google Shape;151;p12"/>
          <p:cNvGraphicFramePr/>
          <p:nvPr/>
        </p:nvGraphicFramePr>
        <p:xfrm>
          <a:off x="1159668" y="160122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{DBF52743-F02C-4247-88E6-9E47FC360B44}</a:tableStyleId>
              </a:tblPr>
              <a:tblGrid>
                <a:gridCol w="4936325"/>
                <a:gridCol w="4936325"/>
              </a:tblGrid>
              <a:tr h="472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2a. Teaching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Tahoma"/>
                          <a:ea typeface="Tahoma"/>
                          <a:cs typeface="Tahoma"/>
                          <a:sym typeface="Tahoma"/>
                        </a:rPr>
                        <a:t>2b. Research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963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Noto Sans Symbols"/>
                        <a:buNone/>
                      </a:pPr>
                      <a:r>
                        <a:rPr b="1" lang="en-US" sz="1300">
                          <a:latin typeface="Tahoma"/>
                          <a:ea typeface="Tahoma"/>
                          <a:cs typeface="Tahoma"/>
                          <a:sym typeface="Tahoma"/>
                        </a:rPr>
                        <a:t>Classroom Instruction: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Workload credit hours assigned on-load to the faculty member for classroom instruction.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Noto Sans Symbols"/>
                        <a:buNone/>
                      </a:pPr>
                      <a:r>
                        <a:rPr b="1" lang="en-US" sz="1300">
                          <a:latin typeface="Tahoma"/>
                          <a:ea typeface="Tahoma"/>
                          <a:cs typeface="Tahoma"/>
                          <a:sym typeface="Tahoma"/>
                        </a:rPr>
                        <a:t>Individual Instruction:</a:t>
                      </a:r>
                      <a:endParaRPr/>
                    </a:p>
                    <a:p>
                      <a:pPr indent="-171450" lvl="0" marL="17145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Workload credit hours assigned on-load to the faculty member for individual instruction.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Noto Sans Symbols"/>
                        <a:buNone/>
                      </a:pPr>
                      <a:r>
                        <a:rPr lang="en-US" sz="12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Workload credit hours assigned on-load to the faculty member for work on Research/Scholarly/Creative Work as defined in UHM and departmental criteria; reflective of unit workload policy.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asis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2024-10-10T08:20:37Z</dcterms:created>
  <dc:creator>Tamami Mohandie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