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41" r:id="rId3"/>
    <p:sldId id="348" r:id="rId4"/>
    <p:sldId id="342" r:id="rId5"/>
    <p:sldId id="352" r:id="rId6"/>
    <p:sldId id="353" r:id="rId7"/>
    <p:sldId id="349" r:id="rId8"/>
    <p:sldId id="354" r:id="rId9"/>
    <p:sldId id="351" r:id="rId10"/>
    <p:sldId id="287"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11" d="100"/>
          <a:sy n="111" d="100"/>
        </p:scale>
        <p:origin x="11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hyperlink" Target="https://data.hawaii.edu/wat/#/home" TargetMode="External"/><Relationship Id="rId1" Type="http://schemas.openxmlformats.org/officeDocument/2006/relationships/hyperlink" Target="https://docs.google.com/spreadsheets/d/1imKRavK0BuwhAr1lUjRJU_UkcDL105DNhEMMVYlty6k/edit?usp=sharing"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mailto:voong@hawaii.edu"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data.hawaii.edu/wat/#/home" TargetMode="External"/><Relationship Id="rId1" Type="http://schemas.openxmlformats.org/officeDocument/2006/relationships/hyperlink" Target="https://docs.google.com/spreadsheets/d/1imKRavK0BuwhAr1lUjRJU_UkcDL105DNhEMMVYlty6k/edit?usp=sharing"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mailto:voong@hawaii.edu"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D113C-2C67-4305-AD72-4CB0421FD4E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EA9998F-BBB9-465A-BE55-34BE6FCDF166}">
      <dgm:prSet phldrT="[Text]"/>
      <dgm:spPr/>
      <dgm:t>
        <a:bodyPr/>
        <a:lstStyle/>
        <a:p>
          <a:r>
            <a:rPr lang="en-US" dirty="0">
              <a:solidFill>
                <a:schemeClr val="tx1"/>
              </a:solidFill>
            </a:rPr>
            <a:t>Purpose of WAT and what it will be used for</a:t>
          </a:r>
        </a:p>
      </dgm:t>
    </dgm:pt>
    <dgm:pt modelId="{E5BC97D1-6A80-4D34-8FF8-4A2B365E2435}" type="parTrans" cxnId="{28C809C0-1D8F-4178-B5F0-E384DD092D98}">
      <dgm:prSet/>
      <dgm:spPr/>
      <dgm:t>
        <a:bodyPr/>
        <a:lstStyle/>
        <a:p>
          <a:endParaRPr lang="en-US"/>
        </a:p>
      </dgm:t>
    </dgm:pt>
    <dgm:pt modelId="{2CA7EA95-6472-432B-8DBF-CA936C5003AD}" type="sibTrans" cxnId="{28C809C0-1D8F-4178-B5F0-E384DD092D98}">
      <dgm:prSet/>
      <dgm:spPr/>
      <dgm:t>
        <a:bodyPr/>
        <a:lstStyle/>
        <a:p>
          <a:endParaRPr lang="en-US"/>
        </a:p>
      </dgm:t>
    </dgm:pt>
    <dgm:pt modelId="{8CFF9105-FDD9-40DD-836D-553845F82555}">
      <dgm:prSet phldrT="[Text]"/>
      <dgm:spPr/>
      <dgm:t>
        <a:bodyPr/>
        <a:lstStyle/>
        <a:p>
          <a:r>
            <a:rPr lang="en-US" dirty="0">
              <a:solidFill>
                <a:schemeClr val="tx1"/>
              </a:solidFill>
            </a:rPr>
            <a:t>Access, Process, Timeline</a:t>
          </a:r>
        </a:p>
      </dgm:t>
    </dgm:pt>
    <dgm:pt modelId="{92B49C51-C0F8-4258-96D4-1F433BA04888}" type="parTrans" cxnId="{6B11668B-F101-4ACE-A876-51A8BEE1FB75}">
      <dgm:prSet/>
      <dgm:spPr/>
      <dgm:t>
        <a:bodyPr/>
        <a:lstStyle/>
        <a:p>
          <a:endParaRPr lang="en-US"/>
        </a:p>
      </dgm:t>
    </dgm:pt>
    <dgm:pt modelId="{3E460532-1F33-4F48-82DD-9F863CA3B897}" type="sibTrans" cxnId="{6B11668B-F101-4ACE-A876-51A8BEE1FB75}">
      <dgm:prSet/>
      <dgm:spPr/>
      <dgm:t>
        <a:bodyPr/>
        <a:lstStyle/>
        <a:p>
          <a:endParaRPr lang="en-US"/>
        </a:p>
      </dgm:t>
    </dgm:pt>
    <dgm:pt modelId="{9B7B3AC6-18F6-4C1D-BC2F-A6EC465817E9}">
      <dgm:prSet phldrT="[Text]"/>
      <dgm:spPr/>
      <dgm:t>
        <a:bodyPr/>
        <a:lstStyle/>
        <a:p>
          <a:r>
            <a:rPr lang="en-US" dirty="0">
              <a:solidFill>
                <a:schemeClr val="tx1"/>
              </a:solidFill>
            </a:rPr>
            <a:t>Changes in WAT</a:t>
          </a:r>
        </a:p>
      </dgm:t>
    </dgm:pt>
    <dgm:pt modelId="{5F2C0A8E-A66A-47A4-A854-01E736581272}" type="parTrans" cxnId="{C96ABCDE-5377-4A80-B207-08D81D250D9E}">
      <dgm:prSet/>
      <dgm:spPr/>
      <dgm:t>
        <a:bodyPr/>
        <a:lstStyle/>
        <a:p>
          <a:endParaRPr lang="en-US"/>
        </a:p>
      </dgm:t>
    </dgm:pt>
    <dgm:pt modelId="{3BBC5BA3-87AF-490E-A99B-4ECC8F0E7FD1}" type="sibTrans" cxnId="{C96ABCDE-5377-4A80-B207-08D81D250D9E}">
      <dgm:prSet/>
      <dgm:spPr/>
      <dgm:t>
        <a:bodyPr/>
        <a:lstStyle/>
        <a:p>
          <a:endParaRPr lang="en-US"/>
        </a:p>
      </dgm:t>
    </dgm:pt>
    <dgm:pt modelId="{6E1427A7-AF3E-4B20-B992-05BF07A8B3C8}">
      <dgm:prSet phldrT="[Text]"/>
      <dgm:spPr/>
      <dgm:t>
        <a:bodyPr/>
        <a:lstStyle/>
        <a:p>
          <a:r>
            <a:rPr lang="en-US" dirty="0">
              <a:solidFill>
                <a:schemeClr val="tx1"/>
              </a:solidFill>
            </a:rPr>
            <a:t>WAT Platform</a:t>
          </a:r>
        </a:p>
      </dgm:t>
    </dgm:pt>
    <dgm:pt modelId="{764EA5B3-92F7-4EA1-BC91-32F5A4B320C7}" type="parTrans" cxnId="{40971DC9-EA43-445D-B0A5-7C94FC98B72F}">
      <dgm:prSet/>
      <dgm:spPr/>
      <dgm:t>
        <a:bodyPr/>
        <a:lstStyle/>
        <a:p>
          <a:endParaRPr lang="en-US"/>
        </a:p>
      </dgm:t>
    </dgm:pt>
    <dgm:pt modelId="{8C1B2E8B-4686-4086-95B9-885238F1FCBC}" type="sibTrans" cxnId="{40971DC9-EA43-445D-B0A5-7C94FC98B72F}">
      <dgm:prSet/>
      <dgm:spPr/>
      <dgm:t>
        <a:bodyPr/>
        <a:lstStyle/>
        <a:p>
          <a:endParaRPr lang="en-US"/>
        </a:p>
      </dgm:t>
    </dgm:pt>
    <dgm:pt modelId="{B519C622-402D-4059-897A-0F58A674B3E9}">
      <dgm:prSet phldrT="[Text]"/>
      <dgm:spPr/>
      <dgm:t>
        <a:bodyPr/>
        <a:lstStyle/>
        <a:p>
          <a:r>
            <a:rPr lang="en-US" dirty="0">
              <a:solidFill>
                <a:schemeClr val="tx1"/>
              </a:solidFill>
            </a:rPr>
            <a:t>Instruction – Section II</a:t>
          </a:r>
        </a:p>
      </dgm:t>
    </dgm:pt>
    <dgm:pt modelId="{537A13EF-456A-44F5-B626-19B2EB9971C7}" type="parTrans" cxnId="{AA8E0F13-79D6-4AD1-86C6-D47FEE1789A2}">
      <dgm:prSet/>
      <dgm:spPr/>
      <dgm:t>
        <a:bodyPr/>
        <a:lstStyle/>
        <a:p>
          <a:endParaRPr lang="en-US"/>
        </a:p>
      </dgm:t>
    </dgm:pt>
    <dgm:pt modelId="{E7981D8A-40DB-425E-80CE-6A570667B547}" type="sibTrans" cxnId="{AA8E0F13-79D6-4AD1-86C6-D47FEE1789A2}">
      <dgm:prSet/>
      <dgm:spPr/>
      <dgm:t>
        <a:bodyPr/>
        <a:lstStyle/>
        <a:p>
          <a:endParaRPr lang="en-US"/>
        </a:p>
      </dgm:t>
    </dgm:pt>
    <dgm:pt modelId="{3FCF1FE7-AAE7-47E9-AECD-87265A6D3359}">
      <dgm:prSet phldrT="[Text]"/>
      <dgm:spPr/>
      <dgm:t>
        <a:bodyPr/>
        <a:lstStyle/>
        <a:p>
          <a:r>
            <a:rPr lang="en-US" dirty="0">
              <a:solidFill>
                <a:schemeClr val="tx1"/>
              </a:solidFill>
            </a:rPr>
            <a:t>Non-Instruction – Section III	</a:t>
          </a:r>
        </a:p>
      </dgm:t>
    </dgm:pt>
    <dgm:pt modelId="{FFF51670-4C73-410E-974E-BF5566BBC5DB}" type="parTrans" cxnId="{8463B733-0FF7-4584-B5B8-B5D5BADB9EF1}">
      <dgm:prSet/>
      <dgm:spPr/>
      <dgm:t>
        <a:bodyPr/>
        <a:lstStyle/>
        <a:p>
          <a:endParaRPr lang="en-US"/>
        </a:p>
      </dgm:t>
    </dgm:pt>
    <dgm:pt modelId="{ED0E1D06-622A-4E77-89EC-4B675765D679}" type="sibTrans" cxnId="{8463B733-0FF7-4584-B5B8-B5D5BADB9EF1}">
      <dgm:prSet/>
      <dgm:spPr/>
      <dgm:t>
        <a:bodyPr/>
        <a:lstStyle/>
        <a:p>
          <a:endParaRPr lang="en-US"/>
        </a:p>
      </dgm:t>
    </dgm:pt>
    <dgm:pt modelId="{840DCAE4-CF4A-4ABA-A8F4-1D9F7F51EF5E}">
      <dgm:prSet phldrT="[Text]"/>
      <dgm:spPr/>
      <dgm:t>
        <a:bodyPr/>
        <a:lstStyle/>
        <a:p>
          <a:r>
            <a:rPr lang="en-US" dirty="0">
              <a:solidFill>
                <a:schemeClr val="tx1"/>
              </a:solidFill>
            </a:rPr>
            <a:t>Supplemental Information</a:t>
          </a:r>
        </a:p>
      </dgm:t>
    </dgm:pt>
    <dgm:pt modelId="{694AEE8B-B177-4971-9FC6-8FC632C46DB4}" type="parTrans" cxnId="{0FE249C0-16F4-412F-873E-122D1DADE366}">
      <dgm:prSet/>
      <dgm:spPr/>
      <dgm:t>
        <a:bodyPr/>
        <a:lstStyle/>
        <a:p>
          <a:endParaRPr lang="en-US"/>
        </a:p>
      </dgm:t>
    </dgm:pt>
    <dgm:pt modelId="{7A7F7D43-A217-4539-A64F-172523B7D545}" type="sibTrans" cxnId="{0FE249C0-16F4-412F-873E-122D1DADE366}">
      <dgm:prSet/>
      <dgm:spPr/>
      <dgm:t>
        <a:bodyPr/>
        <a:lstStyle/>
        <a:p>
          <a:endParaRPr lang="en-US"/>
        </a:p>
      </dgm:t>
    </dgm:pt>
    <dgm:pt modelId="{688C9F70-3BBD-47CD-9D98-0E7EA6CBB4CC}" type="pres">
      <dgm:prSet presAssocID="{5D2D113C-2C67-4305-AD72-4CB0421FD4E2}" presName="linear" presStyleCnt="0">
        <dgm:presLayoutVars>
          <dgm:animLvl val="lvl"/>
          <dgm:resizeHandles val="exact"/>
        </dgm:presLayoutVars>
      </dgm:prSet>
      <dgm:spPr/>
    </dgm:pt>
    <dgm:pt modelId="{742DA696-E77C-420F-ADF5-163171770D59}" type="pres">
      <dgm:prSet presAssocID="{7EA9998F-BBB9-465A-BE55-34BE6FCDF166}" presName="parentText" presStyleLbl="node1" presStyleIdx="0" presStyleCnt="7">
        <dgm:presLayoutVars>
          <dgm:chMax val="0"/>
          <dgm:bulletEnabled val="1"/>
        </dgm:presLayoutVars>
      </dgm:prSet>
      <dgm:spPr/>
    </dgm:pt>
    <dgm:pt modelId="{16ACC450-D2D5-42C9-B294-EB2837B7ED23}" type="pres">
      <dgm:prSet presAssocID="{2CA7EA95-6472-432B-8DBF-CA936C5003AD}" presName="spacer" presStyleCnt="0"/>
      <dgm:spPr/>
    </dgm:pt>
    <dgm:pt modelId="{C0DD7F99-C76D-49E8-80A4-CCFED68D6410}" type="pres">
      <dgm:prSet presAssocID="{8CFF9105-FDD9-40DD-836D-553845F82555}" presName="parentText" presStyleLbl="node1" presStyleIdx="1" presStyleCnt="7">
        <dgm:presLayoutVars>
          <dgm:chMax val="0"/>
          <dgm:bulletEnabled val="1"/>
        </dgm:presLayoutVars>
      </dgm:prSet>
      <dgm:spPr/>
    </dgm:pt>
    <dgm:pt modelId="{ED32D3B1-BB7A-4D50-9B79-027319FECC45}" type="pres">
      <dgm:prSet presAssocID="{3E460532-1F33-4F48-82DD-9F863CA3B897}" presName="spacer" presStyleCnt="0"/>
      <dgm:spPr/>
    </dgm:pt>
    <dgm:pt modelId="{A38A970C-7DC4-4513-9B4E-FB5E8311A2B5}" type="pres">
      <dgm:prSet presAssocID="{6E1427A7-AF3E-4B20-B992-05BF07A8B3C8}" presName="parentText" presStyleLbl="node1" presStyleIdx="2" presStyleCnt="7">
        <dgm:presLayoutVars>
          <dgm:chMax val="0"/>
          <dgm:bulletEnabled val="1"/>
        </dgm:presLayoutVars>
      </dgm:prSet>
      <dgm:spPr/>
    </dgm:pt>
    <dgm:pt modelId="{E0D15335-DD41-4D99-80D0-D61A0989F9CA}" type="pres">
      <dgm:prSet presAssocID="{8C1B2E8B-4686-4086-95B9-885238F1FCBC}" presName="spacer" presStyleCnt="0"/>
      <dgm:spPr/>
    </dgm:pt>
    <dgm:pt modelId="{DC478FC2-AB95-470F-8334-9198C48DCCCA}" type="pres">
      <dgm:prSet presAssocID="{9B7B3AC6-18F6-4C1D-BC2F-A6EC465817E9}" presName="parentText" presStyleLbl="node1" presStyleIdx="3" presStyleCnt="7">
        <dgm:presLayoutVars>
          <dgm:chMax val="0"/>
          <dgm:bulletEnabled val="1"/>
        </dgm:presLayoutVars>
      </dgm:prSet>
      <dgm:spPr/>
    </dgm:pt>
    <dgm:pt modelId="{4CBD463D-4AC9-455E-9BBD-4AD25A4AA2E0}" type="pres">
      <dgm:prSet presAssocID="{3BBC5BA3-87AF-490E-A99B-4ECC8F0E7FD1}" presName="spacer" presStyleCnt="0"/>
      <dgm:spPr/>
    </dgm:pt>
    <dgm:pt modelId="{A6531EE7-C512-4EBC-A0B0-A56969A38ACA}" type="pres">
      <dgm:prSet presAssocID="{B519C622-402D-4059-897A-0F58A674B3E9}" presName="parentText" presStyleLbl="node1" presStyleIdx="4" presStyleCnt="7">
        <dgm:presLayoutVars>
          <dgm:chMax val="0"/>
          <dgm:bulletEnabled val="1"/>
        </dgm:presLayoutVars>
      </dgm:prSet>
      <dgm:spPr/>
    </dgm:pt>
    <dgm:pt modelId="{D4C30886-EFF2-4890-8B9B-B5A625100A10}" type="pres">
      <dgm:prSet presAssocID="{E7981D8A-40DB-425E-80CE-6A570667B547}" presName="spacer" presStyleCnt="0"/>
      <dgm:spPr/>
    </dgm:pt>
    <dgm:pt modelId="{A16B13E9-6CB6-44A5-8B32-33E1DB1F473A}" type="pres">
      <dgm:prSet presAssocID="{3FCF1FE7-AAE7-47E9-AECD-87265A6D3359}" presName="parentText" presStyleLbl="node1" presStyleIdx="5" presStyleCnt="7">
        <dgm:presLayoutVars>
          <dgm:chMax val="0"/>
          <dgm:bulletEnabled val="1"/>
        </dgm:presLayoutVars>
      </dgm:prSet>
      <dgm:spPr/>
    </dgm:pt>
    <dgm:pt modelId="{07801BAA-B061-4288-9242-DF715336B994}" type="pres">
      <dgm:prSet presAssocID="{ED0E1D06-622A-4E77-89EC-4B675765D679}" presName="spacer" presStyleCnt="0"/>
      <dgm:spPr/>
    </dgm:pt>
    <dgm:pt modelId="{DDB46643-A1E1-4D06-8524-561333A01DAB}" type="pres">
      <dgm:prSet presAssocID="{840DCAE4-CF4A-4ABA-A8F4-1D9F7F51EF5E}" presName="parentText" presStyleLbl="node1" presStyleIdx="6" presStyleCnt="7">
        <dgm:presLayoutVars>
          <dgm:chMax val="0"/>
          <dgm:bulletEnabled val="1"/>
        </dgm:presLayoutVars>
      </dgm:prSet>
      <dgm:spPr/>
    </dgm:pt>
  </dgm:ptLst>
  <dgm:cxnLst>
    <dgm:cxn modelId="{AA8E0F13-79D6-4AD1-86C6-D47FEE1789A2}" srcId="{5D2D113C-2C67-4305-AD72-4CB0421FD4E2}" destId="{B519C622-402D-4059-897A-0F58A674B3E9}" srcOrd="4" destOrd="0" parTransId="{537A13EF-456A-44F5-B626-19B2EB9971C7}" sibTransId="{E7981D8A-40DB-425E-80CE-6A570667B547}"/>
    <dgm:cxn modelId="{995AB31F-01F9-476A-8537-B0A610333D38}" type="presOf" srcId="{6E1427A7-AF3E-4B20-B992-05BF07A8B3C8}" destId="{A38A970C-7DC4-4513-9B4E-FB5E8311A2B5}" srcOrd="0" destOrd="0" presId="urn:microsoft.com/office/officeart/2005/8/layout/vList2"/>
    <dgm:cxn modelId="{8463B733-0FF7-4584-B5B8-B5D5BADB9EF1}" srcId="{5D2D113C-2C67-4305-AD72-4CB0421FD4E2}" destId="{3FCF1FE7-AAE7-47E9-AECD-87265A6D3359}" srcOrd="5" destOrd="0" parTransId="{FFF51670-4C73-410E-974E-BF5566BBC5DB}" sibTransId="{ED0E1D06-622A-4E77-89EC-4B675765D679}"/>
    <dgm:cxn modelId="{DAE73E5C-7854-4288-B351-EE3C277B76FC}" type="presOf" srcId="{8CFF9105-FDD9-40DD-836D-553845F82555}" destId="{C0DD7F99-C76D-49E8-80A4-CCFED68D6410}" srcOrd="0" destOrd="0" presId="urn:microsoft.com/office/officeart/2005/8/layout/vList2"/>
    <dgm:cxn modelId="{5F9B5B77-9C05-4BF9-8545-7DE2D130DD21}" type="presOf" srcId="{7EA9998F-BBB9-465A-BE55-34BE6FCDF166}" destId="{742DA696-E77C-420F-ADF5-163171770D59}" srcOrd="0" destOrd="0" presId="urn:microsoft.com/office/officeart/2005/8/layout/vList2"/>
    <dgm:cxn modelId="{E01C3B8B-5292-43A0-9848-68A6789F0B74}" type="presOf" srcId="{5D2D113C-2C67-4305-AD72-4CB0421FD4E2}" destId="{688C9F70-3BBD-47CD-9D98-0E7EA6CBB4CC}" srcOrd="0" destOrd="0" presId="urn:microsoft.com/office/officeart/2005/8/layout/vList2"/>
    <dgm:cxn modelId="{6B11668B-F101-4ACE-A876-51A8BEE1FB75}" srcId="{5D2D113C-2C67-4305-AD72-4CB0421FD4E2}" destId="{8CFF9105-FDD9-40DD-836D-553845F82555}" srcOrd="1" destOrd="0" parTransId="{92B49C51-C0F8-4258-96D4-1F433BA04888}" sibTransId="{3E460532-1F33-4F48-82DD-9F863CA3B897}"/>
    <dgm:cxn modelId="{EFFEC08F-FE6A-4FC3-9A01-3276B29E6135}" type="presOf" srcId="{840DCAE4-CF4A-4ABA-A8F4-1D9F7F51EF5E}" destId="{DDB46643-A1E1-4D06-8524-561333A01DAB}" srcOrd="0" destOrd="0" presId="urn:microsoft.com/office/officeart/2005/8/layout/vList2"/>
    <dgm:cxn modelId="{71113294-96AB-41FE-8E1F-4F7B26799DBE}" type="presOf" srcId="{B519C622-402D-4059-897A-0F58A674B3E9}" destId="{A6531EE7-C512-4EBC-A0B0-A56969A38ACA}" srcOrd="0" destOrd="0" presId="urn:microsoft.com/office/officeart/2005/8/layout/vList2"/>
    <dgm:cxn modelId="{C8031AAF-00F8-458F-B942-83F5C15777DA}" type="presOf" srcId="{3FCF1FE7-AAE7-47E9-AECD-87265A6D3359}" destId="{A16B13E9-6CB6-44A5-8B32-33E1DB1F473A}" srcOrd="0" destOrd="0" presId="urn:microsoft.com/office/officeart/2005/8/layout/vList2"/>
    <dgm:cxn modelId="{28C809C0-1D8F-4178-B5F0-E384DD092D98}" srcId="{5D2D113C-2C67-4305-AD72-4CB0421FD4E2}" destId="{7EA9998F-BBB9-465A-BE55-34BE6FCDF166}" srcOrd="0" destOrd="0" parTransId="{E5BC97D1-6A80-4D34-8FF8-4A2B365E2435}" sibTransId="{2CA7EA95-6472-432B-8DBF-CA936C5003AD}"/>
    <dgm:cxn modelId="{0FE249C0-16F4-412F-873E-122D1DADE366}" srcId="{5D2D113C-2C67-4305-AD72-4CB0421FD4E2}" destId="{840DCAE4-CF4A-4ABA-A8F4-1D9F7F51EF5E}" srcOrd="6" destOrd="0" parTransId="{694AEE8B-B177-4971-9FC6-8FC632C46DB4}" sibTransId="{7A7F7D43-A217-4539-A64F-172523B7D545}"/>
    <dgm:cxn modelId="{125255C8-22F4-4212-B0DA-E67068BC71E8}" type="presOf" srcId="{9B7B3AC6-18F6-4C1D-BC2F-A6EC465817E9}" destId="{DC478FC2-AB95-470F-8334-9198C48DCCCA}" srcOrd="0" destOrd="0" presId="urn:microsoft.com/office/officeart/2005/8/layout/vList2"/>
    <dgm:cxn modelId="{40971DC9-EA43-445D-B0A5-7C94FC98B72F}" srcId="{5D2D113C-2C67-4305-AD72-4CB0421FD4E2}" destId="{6E1427A7-AF3E-4B20-B992-05BF07A8B3C8}" srcOrd="2" destOrd="0" parTransId="{764EA5B3-92F7-4EA1-BC91-32F5A4B320C7}" sibTransId="{8C1B2E8B-4686-4086-95B9-885238F1FCBC}"/>
    <dgm:cxn modelId="{C96ABCDE-5377-4A80-B207-08D81D250D9E}" srcId="{5D2D113C-2C67-4305-AD72-4CB0421FD4E2}" destId="{9B7B3AC6-18F6-4C1D-BC2F-A6EC465817E9}" srcOrd="3" destOrd="0" parTransId="{5F2C0A8E-A66A-47A4-A854-01E736581272}" sibTransId="{3BBC5BA3-87AF-490E-A99B-4ECC8F0E7FD1}"/>
    <dgm:cxn modelId="{52565192-3CD1-4215-BCC5-0E63A8C33379}" type="presParOf" srcId="{688C9F70-3BBD-47CD-9D98-0E7EA6CBB4CC}" destId="{742DA696-E77C-420F-ADF5-163171770D59}" srcOrd="0" destOrd="0" presId="urn:microsoft.com/office/officeart/2005/8/layout/vList2"/>
    <dgm:cxn modelId="{A28F04C4-80E8-478A-ACA8-D917FB757A80}" type="presParOf" srcId="{688C9F70-3BBD-47CD-9D98-0E7EA6CBB4CC}" destId="{16ACC450-D2D5-42C9-B294-EB2837B7ED23}" srcOrd="1" destOrd="0" presId="urn:microsoft.com/office/officeart/2005/8/layout/vList2"/>
    <dgm:cxn modelId="{6DBE67F1-076E-40D3-8D31-D4CCF0ED606E}" type="presParOf" srcId="{688C9F70-3BBD-47CD-9D98-0E7EA6CBB4CC}" destId="{C0DD7F99-C76D-49E8-80A4-CCFED68D6410}" srcOrd="2" destOrd="0" presId="urn:microsoft.com/office/officeart/2005/8/layout/vList2"/>
    <dgm:cxn modelId="{3E9FBA3B-807C-4512-8AC3-4F3D226E10CC}" type="presParOf" srcId="{688C9F70-3BBD-47CD-9D98-0E7EA6CBB4CC}" destId="{ED32D3B1-BB7A-4D50-9B79-027319FECC45}" srcOrd="3" destOrd="0" presId="urn:microsoft.com/office/officeart/2005/8/layout/vList2"/>
    <dgm:cxn modelId="{50E14AE9-EF46-46BC-BFE6-C84C655BE0E3}" type="presParOf" srcId="{688C9F70-3BBD-47CD-9D98-0E7EA6CBB4CC}" destId="{A38A970C-7DC4-4513-9B4E-FB5E8311A2B5}" srcOrd="4" destOrd="0" presId="urn:microsoft.com/office/officeart/2005/8/layout/vList2"/>
    <dgm:cxn modelId="{4D45E219-9E53-4323-9EE3-0BAB0C2AB6AB}" type="presParOf" srcId="{688C9F70-3BBD-47CD-9D98-0E7EA6CBB4CC}" destId="{E0D15335-DD41-4D99-80D0-D61A0989F9CA}" srcOrd="5" destOrd="0" presId="urn:microsoft.com/office/officeart/2005/8/layout/vList2"/>
    <dgm:cxn modelId="{BD27ABFA-7C67-4ADF-8B76-6081B860BD25}" type="presParOf" srcId="{688C9F70-3BBD-47CD-9D98-0E7EA6CBB4CC}" destId="{DC478FC2-AB95-470F-8334-9198C48DCCCA}" srcOrd="6" destOrd="0" presId="urn:microsoft.com/office/officeart/2005/8/layout/vList2"/>
    <dgm:cxn modelId="{8E59DDF2-B3F7-40EB-ADEC-B447A80DEEE9}" type="presParOf" srcId="{688C9F70-3BBD-47CD-9D98-0E7EA6CBB4CC}" destId="{4CBD463D-4AC9-455E-9BBD-4AD25A4AA2E0}" srcOrd="7" destOrd="0" presId="urn:microsoft.com/office/officeart/2005/8/layout/vList2"/>
    <dgm:cxn modelId="{EAB76F03-6164-4C8C-A1E8-80667F58129C}" type="presParOf" srcId="{688C9F70-3BBD-47CD-9D98-0E7EA6CBB4CC}" destId="{A6531EE7-C512-4EBC-A0B0-A56969A38ACA}" srcOrd="8" destOrd="0" presId="urn:microsoft.com/office/officeart/2005/8/layout/vList2"/>
    <dgm:cxn modelId="{AC03C175-6111-44F2-A79D-FA6DCE979D7D}" type="presParOf" srcId="{688C9F70-3BBD-47CD-9D98-0E7EA6CBB4CC}" destId="{D4C30886-EFF2-4890-8B9B-B5A625100A10}" srcOrd="9" destOrd="0" presId="urn:microsoft.com/office/officeart/2005/8/layout/vList2"/>
    <dgm:cxn modelId="{8BE88302-BB3F-4853-92BD-131F9CDD1306}" type="presParOf" srcId="{688C9F70-3BBD-47CD-9D98-0E7EA6CBB4CC}" destId="{A16B13E9-6CB6-44A5-8B32-33E1DB1F473A}" srcOrd="10" destOrd="0" presId="urn:microsoft.com/office/officeart/2005/8/layout/vList2"/>
    <dgm:cxn modelId="{E166DD18-9636-45BA-B6FD-E17F84B03F41}" type="presParOf" srcId="{688C9F70-3BBD-47CD-9D98-0E7EA6CBB4CC}" destId="{07801BAA-B061-4288-9242-DF715336B994}" srcOrd="11" destOrd="0" presId="urn:microsoft.com/office/officeart/2005/8/layout/vList2"/>
    <dgm:cxn modelId="{5D50D4E3-AD92-4A03-8CA6-3869685D6DC1}" type="presParOf" srcId="{688C9F70-3BBD-47CD-9D98-0E7EA6CBB4CC}" destId="{DDB46643-A1E1-4D06-8524-561333A01DAB}" srcOrd="12" destOrd="0" presId="urn:microsoft.com/office/officeart/2005/8/layout/vList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F0A7C5-DB25-470D-A528-DEF4736C60E9}"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72BDD9B-0555-482D-A6ED-D45A65C269EA}">
      <dgm:prSet phldrT="[Text]" custT="1"/>
      <dgm:spPr/>
      <dgm:t>
        <a:bodyPr/>
        <a:lstStyle/>
        <a:p>
          <a:r>
            <a:rPr lang="en-US" sz="2000" b="1" dirty="0"/>
            <a:t>Access</a:t>
          </a:r>
        </a:p>
      </dgm:t>
    </dgm:pt>
    <dgm:pt modelId="{F2E2ECC4-DFD0-45F3-AB2B-16EBDB0F0F55}" type="parTrans" cxnId="{BD3CC478-9D01-46A6-AFDE-14253AC3A261}">
      <dgm:prSet/>
      <dgm:spPr/>
      <dgm:t>
        <a:bodyPr/>
        <a:lstStyle/>
        <a:p>
          <a:endParaRPr lang="en-US"/>
        </a:p>
      </dgm:t>
    </dgm:pt>
    <dgm:pt modelId="{55E7AC63-3958-4B9B-9430-B9894302DC10}" type="sibTrans" cxnId="{BD3CC478-9D01-46A6-AFDE-14253AC3A261}">
      <dgm:prSet/>
      <dgm:spPr/>
      <dgm:t>
        <a:bodyPr/>
        <a:lstStyle/>
        <a:p>
          <a:endParaRPr lang="en-US"/>
        </a:p>
      </dgm:t>
    </dgm:pt>
    <dgm:pt modelId="{AA415838-49E6-4319-983A-A48DFA42A652}">
      <dgm:prSet phldrT="[Text]" custT="1"/>
      <dgm:spPr/>
      <dgm:t>
        <a:bodyPr/>
        <a:lstStyle/>
        <a:p>
          <a:r>
            <a:rPr lang="en-US" sz="2000" dirty="0">
              <a:hlinkClick xmlns:r="http://schemas.openxmlformats.org/officeDocument/2006/relationships" r:id="rId1"/>
            </a:rPr>
            <a:t>Excel sheet</a:t>
          </a:r>
          <a:r>
            <a:rPr lang="en-US" sz="2000" dirty="0"/>
            <a:t> -</a:t>
          </a:r>
          <a:r>
            <a:rPr lang="en-US" sz="1200" dirty="0"/>
            <a:t> this will allow you to see who currently has access and allows for you to edit if there has been change in roles/personnel</a:t>
          </a:r>
        </a:p>
      </dgm:t>
    </dgm:pt>
    <dgm:pt modelId="{BABCFC6A-7222-4F31-AFCD-DEFBD4ED69A7}" type="parTrans" cxnId="{284A1FA3-44E7-4F56-A4EE-5EA6E6A4DFBB}">
      <dgm:prSet/>
      <dgm:spPr/>
      <dgm:t>
        <a:bodyPr/>
        <a:lstStyle/>
        <a:p>
          <a:endParaRPr lang="en-US"/>
        </a:p>
      </dgm:t>
    </dgm:pt>
    <dgm:pt modelId="{9B05CB8B-9582-4BE7-8AD6-3CEF883B39CC}" type="sibTrans" cxnId="{284A1FA3-44E7-4F56-A4EE-5EA6E6A4DFBB}">
      <dgm:prSet/>
      <dgm:spPr/>
      <dgm:t>
        <a:bodyPr/>
        <a:lstStyle/>
        <a:p>
          <a:endParaRPr lang="en-US"/>
        </a:p>
      </dgm:t>
    </dgm:pt>
    <dgm:pt modelId="{F55DF563-74CE-4758-B99B-1E892AD2DDB2}">
      <dgm:prSet phldrT="[Text]" custT="1"/>
      <dgm:spPr/>
      <dgm:t>
        <a:bodyPr/>
        <a:lstStyle/>
        <a:p>
          <a:r>
            <a:rPr lang="en-US" sz="2000" b="1" dirty="0">
              <a:solidFill>
                <a:schemeClr val="bg1"/>
              </a:solidFill>
            </a:rPr>
            <a:t>Process</a:t>
          </a:r>
        </a:p>
      </dgm:t>
    </dgm:pt>
    <dgm:pt modelId="{11849D2A-234F-48E7-B885-C21089ACA3A3}" type="parTrans" cxnId="{86BED764-D0EA-4727-830C-7DBB3A0D404B}">
      <dgm:prSet/>
      <dgm:spPr/>
      <dgm:t>
        <a:bodyPr/>
        <a:lstStyle/>
        <a:p>
          <a:endParaRPr lang="en-US"/>
        </a:p>
      </dgm:t>
    </dgm:pt>
    <dgm:pt modelId="{7B0ECE51-5DAF-4DD6-9C0F-27FA1D3A037F}" type="sibTrans" cxnId="{86BED764-D0EA-4727-830C-7DBB3A0D404B}">
      <dgm:prSet/>
      <dgm:spPr/>
      <dgm:t>
        <a:bodyPr/>
        <a:lstStyle/>
        <a:p>
          <a:endParaRPr lang="en-US"/>
        </a:p>
      </dgm:t>
    </dgm:pt>
    <dgm:pt modelId="{FF36F5EE-4135-4FA3-8683-F3E258F6856C}">
      <dgm:prSet phldrT="[Text]" custT="1"/>
      <dgm:spPr/>
      <dgm:t>
        <a:bodyPr/>
        <a:lstStyle/>
        <a:p>
          <a:r>
            <a:rPr lang="en-US" sz="1700" dirty="0"/>
            <a:t>Dept Chair reviews templates to ensure all faculty are listed </a:t>
          </a:r>
          <a:r>
            <a:rPr lang="en-US" sz="1200" dirty="0"/>
            <a:t>(those with less than .10 FTE and lecturers will not show up)</a:t>
          </a:r>
        </a:p>
      </dgm:t>
    </dgm:pt>
    <dgm:pt modelId="{3D602B00-5F6C-494C-BCA9-8CE82823686A}" type="parTrans" cxnId="{DF110763-B481-4D26-AC11-16B083442EBF}">
      <dgm:prSet/>
      <dgm:spPr/>
      <dgm:t>
        <a:bodyPr/>
        <a:lstStyle/>
        <a:p>
          <a:endParaRPr lang="en-US"/>
        </a:p>
      </dgm:t>
    </dgm:pt>
    <dgm:pt modelId="{4B513430-1496-4123-AA41-2191A621E143}" type="sibTrans" cxnId="{DF110763-B481-4D26-AC11-16B083442EBF}">
      <dgm:prSet/>
      <dgm:spPr/>
      <dgm:t>
        <a:bodyPr/>
        <a:lstStyle/>
        <a:p>
          <a:endParaRPr lang="en-US"/>
        </a:p>
      </dgm:t>
    </dgm:pt>
    <dgm:pt modelId="{FB828E5B-20A0-4412-9E7B-66A2499496B8}">
      <dgm:prSet phldrT="[Text]"/>
      <dgm:spPr/>
      <dgm:t>
        <a:bodyPr/>
        <a:lstStyle/>
        <a:p>
          <a:r>
            <a:rPr lang="en-US" sz="1700" dirty="0"/>
            <a:t>Dept Chair reviews and submits to Dean</a:t>
          </a:r>
        </a:p>
      </dgm:t>
    </dgm:pt>
    <dgm:pt modelId="{73603E70-BFAC-41E2-9801-2409F7F1F12C}" type="parTrans" cxnId="{938B8EFC-22B7-4B4F-90BC-A03340B9CAC8}">
      <dgm:prSet/>
      <dgm:spPr/>
      <dgm:t>
        <a:bodyPr/>
        <a:lstStyle/>
        <a:p>
          <a:endParaRPr lang="en-US"/>
        </a:p>
      </dgm:t>
    </dgm:pt>
    <dgm:pt modelId="{4056D447-0BA6-407F-8C79-C7F419B048D2}" type="sibTrans" cxnId="{938B8EFC-22B7-4B4F-90BC-A03340B9CAC8}">
      <dgm:prSet/>
      <dgm:spPr/>
      <dgm:t>
        <a:bodyPr/>
        <a:lstStyle/>
        <a:p>
          <a:endParaRPr lang="en-US"/>
        </a:p>
      </dgm:t>
    </dgm:pt>
    <dgm:pt modelId="{26E149B6-6C1F-4AD7-97D1-2F33655D2B9E}">
      <dgm:prSet phldrT="[Text]" custT="1"/>
      <dgm:spPr/>
      <dgm:t>
        <a:bodyPr/>
        <a:lstStyle/>
        <a:p>
          <a:r>
            <a:rPr lang="en-US" sz="2000" b="1" dirty="0"/>
            <a:t>Timeline</a:t>
          </a:r>
        </a:p>
      </dgm:t>
    </dgm:pt>
    <dgm:pt modelId="{26B6C342-AD9B-4775-9C55-5916EFD13B8C}" type="parTrans" cxnId="{F1D27F31-FC30-430F-8C50-C2D3A0E40F22}">
      <dgm:prSet/>
      <dgm:spPr/>
      <dgm:t>
        <a:bodyPr/>
        <a:lstStyle/>
        <a:p>
          <a:endParaRPr lang="en-US"/>
        </a:p>
      </dgm:t>
    </dgm:pt>
    <dgm:pt modelId="{92C78828-BB50-4AC9-BE43-EE59EF334F66}" type="sibTrans" cxnId="{F1D27F31-FC30-430F-8C50-C2D3A0E40F22}">
      <dgm:prSet/>
      <dgm:spPr/>
      <dgm:t>
        <a:bodyPr/>
        <a:lstStyle/>
        <a:p>
          <a:endParaRPr lang="en-US"/>
        </a:p>
      </dgm:t>
    </dgm:pt>
    <dgm:pt modelId="{502DDC53-2EF0-4E03-A122-032166CACC3E}">
      <dgm:prSet phldrT="[Text]" custT="1"/>
      <dgm:spPr/>
      <dgm:t>
        <a:bodyPr/>
        <a:lstStyle/>
        <a:p>
          <a:r>
            <a:rPr lang="en-US" sz="1700" dirty="0"/>
            <a:t>WAT opens Sept 6, 2023</a:t>
          </a:r>
        </a:p>
      </dgm:t>
    </dgm:pt>
    <dgm:pt modelId="{4A904812-84D6-467F-B616-1C0F0A02B014}" type="parTrans" cxnId="{90680518-DC3E-4588-9884-3912C09D632E}">
      <dgm:prSet/>
      <dgm:spPr/>
      <dgm:t>
        <a:bodyPr/>
        <a:lstStyle/>
        <a:p>
          <a:endParaRPr lang="en-US"/>
        </a:p>
      </dgm:t>
    </dgm:pt>
    <dgm:pt modelId="{609D4DBA-0A63-40B8-875A-66BA0ACFEEAA}" type="sibTrans" cxnId="{90680518-DC3E-4588-9884-3912C09D632E}">
      <dgm:prSet/>
      <dgm:spPr/>
      <dgm:t>
        <a:bodyPr/>
        <a:lstStyle/>
        <a:p>
          <a:endParaRPr lang="en-US"/>
        </a:p>
      </dgm:t>
    </dgm:pt>
    <dgm:pt modelId="{B66EEF09-D4EC-4C5C-98D2-D857DDE8A853}">
      <dgm:prSet phldrT="[Text]"/>
      <dgm:spPr/>
      <dgm:t>
        <a:bodyPr/>
        <a:lstStyle/>
        <a:p>
          <a:r>
            <a:rPr lang="en-US" sz="1700" dirty="0"/>
            <a:t>Dean approves and sends to OVPAE</a:t>
          </a:r>
        </a:p>
      </dgm:t>
    </dgm:pt>
    <dgm:pt modelId="{B62569BA-2C2D-4D85-91FD-8382F041A85D}" type="parTrans" cxnId="{E8427B8C-E6F8-4764-8F8E-C984DBEAD9DA}">
      <dgm:prSet/>
      <dgm:spPr/>
      <dgm:t>
        <a:bodyPr/>
        <a:lstStyle/>
        <a:p>
          <a:endParaRPr lang="en-US"/>
        </a:p>
      </dgm:t>
    </dgm:pt>
    <dgm:pt modelId="{9E0ED711-0A0F-4342-9F30-89AD445E82C7}" type="sibTrans" cxnId="{E8427B8C-E6F8-4764-8F8E-C984DBEAD9DA}">
      <dgm:prSet/>
      <dgm:spPr/>
      <dgm:t>
        <a:bodyPr/>
        <a:lstStyle/>
        <a:p>
          <a:endParaRPr lang="en-US"/>
        </a:p>
      </dgm:t>
    </dgm:pt>
    <dgm:pt modelId="{983DE7D5-BDD7-4AF6-AF75-35B58D6386B7}">
      <dgm:prSet phldrT="[Text]"/>
      <dgm:spPr/>
      <dgm:t>
        <a:bodyPr/>
        <a:lstStyle/>
        <a:p>
          <a:r>
            <a:rPr lang="en-US" sz="1700" dirty="0"/>
            <a:t>Inform Faculty of WAT access for their viewing</a:t>
          </a:r>
        </a:p>
      </dgm:t>
    </dgm:pt>
    <dgm:pt modelId="{1FF2D802-BB4B-42D9-A6CB-1524D5C97BC0}" type="parTrans" cxnId="{E6DE575F-5105-4A60-B424-3B3B0008728A}">
      <dgm:prSet/>
      <dgm:spPr/>
      <dgm:t>
        <a:bodyPr/>
        <a:lstStyle/>
        <a:p>
          <a:endParaRPr lang="en-US"/>
        </a:p>
      </dgm:t>
    </dgm:pt>
    <dgm:pt modelId="{CAA14C20-8846-47B7-AF49-CA18C5F88CD0}" type="sibTrans" cxnId="{E6DE575F-5105-4A60-B424-3B3B0008728A}">
      <dgm:prSet/>
      <dgm:spPr/>
      <dgm:t>
        <a:bodyPr/>
        <a:lstStyle/>
        <a:p>
          <a:endParaRPr lang="en-US"/>
        </a:p>
      </dgm:t>
    </dgm:pt>
    <dgm:pt modelId="{5D10DB6D-5A5F-4400-9214-7B5E27D84820}">
      <dgm:prSet phldrT="[Text]"/>
      <dgm:spPr/>
      <dgm:t>
        <a:bodyPr/>
        <a:lstStyle/>
        <a:p>
          <a:r>
            <a:rPr lang="en-US" sz="1700" dirty="0"/>
            <a:t>Dept Chair works with Faculty to input information</a:t>
          </a:r>
        </a:p>
      </dgm:t>
    </dgm:pt>
    <dgm:pt modelId="{BF803F03-A474-48F5-8D7C-76BB21CF6620}" type="parTrans" cxnId="{B2FF8EB6-6636-4F18-8F17-4A503CBCB757}">
      <dgm:prSet/>
      <dgm:spPr/>
      <dgm:t>
        <a:bodyPr/>
        <a:lstStyle/>
        <a:p>
          <a:endParaRPr lang="en-US"/>
        </a:p>
      </dgm:t>
    </dgm:pt>
    <dgm:pt modelId="{F6768C5B-3F73-4CA0-9CA9-10317D3AF39F}" type="sibTrans" cxnId="{B2FF8EB6-6636-4F18-8F17-4A503CBCB757}">
      <dgm:prSet/>
      <dgm:spPr/>
      <dgm:t>
        <a:bodyPr/>
        <a:lstStyle/>
        <a:p>
          <a:endParaRPr lang="en-US"/>
        </a:p>
      </dgm:t>
    </dgm:pt>
    <dgm:pt modelId="{A19944F5-63AC-46A5-9852-AE1C6CD0D571}">
      <dgm:prSet phldrT="[Text]" custT="1"/>
      <dgm:spPr/>
      <dgm:t>
        <a:bodyPr/>
        <a:lstStyle/>
        <a:p>
          <a:r>
            <a:rPr lang="en-US" sz="1700" dirty="0"/>
            <a:t>Deans/Directors submit to OVPAE by Nov. 17, 2023</a:t>
          </a:r>
        </a:p>
      </dgm:t>
    </dgm:pt>
    <dgm:pt modelId="{9F64B525-9CBA-4F4C-ACA6-6875F02162E3}" type="parTrans" cxnId="{94D3B25C-2A59-4024-8B3B-E845145EACDB}">
      <dgm:prSet/>
      <dgm:spPr/>
      <dgm:t>
        <a:bodyPr/>
        <a:lstStyle/>
        <a:p>
          <a:endParaRPr lang="en-US"/>
        </a:p>
      </dgm:t>
    </dgm:pt>
    <dgm:pt modelId="{425A12BE-2E4A-47D3-9400-3800CE443684}" type="sibTrans" cxnId="{94D3B25C-2A59-4024-8B3B-E845145EACDB}">
      <dgm:prSet/>
      <dgm:spPr/>
      <dgm:t>
        <a:bodyPr/>
        <a:lstStyle/>
        <a:p>
          <a:endParaRPr lang="en-US"/>
        </a:p>
      </dgm:t>
    </dgm:pt>
    <dgm:pt modelId="{EE771641-6A39-4133-A4E5-EFCE1A6C8B0B}">
      <dgm:prSet phldrT="[Text]" custT="1"/>
      <dgm:spPr/>
      <dgm:t>
        <a:bodyPr/>
        <a:lstStyle/>
        <a:p>
          <a:r>
            <a:rPr lang="en-US" sz="1700" dirty="0"/>
            <a:t>OVPAE sends to IRAPO by Nov</a:t>
          </a:r>
          <a:r>
            <a:rPr lang="haw-US" sz="1700" dirty="0"/>
            <a:t>.</a:t>
          </a:r>
          <a:r>
            <a:rPr lang="en-US" sz="1700" dirty="0"/>
            <a:t> 22, 2023</a:t>
          </a:r>
        </a:p>
      </dgm:t>
    </dgm:pt>
    <dgm:pt modelId="{B5D1B73F-4F91-4A51-97D6-DC5F7396A50A}" type="parTrans" cxnId="{6C463C6C-760E-4679-BD84-A705EF941102}">
      <dgm:prSet/>
      <dgm:spPr/>
      <dgm:t>
        <a:bodyPr/>
        <a:lstStyle/>
        <a:p>
          <a:endParaRPr lang="en-US"/>
        </a:p>
      </dgm:t>
    </dgm:pt>
    <dgm:pt modelId="{9FD161ED-B707-4EC6-B4C5-4D0D57AE8CC6}" type="sibTrans" cxnId="{6C463C6C-760E-4679-BD84-A705EF941102}">
      <dgm:prSet/>
      <dgm:spPr/>
      <dgm:t>
        <a:bodyPr/>
        <a:lstStyle/>
        <a:p>
          <a:endParaRPr lang="en-US"/>
        </a:p>
      </dgm:t>
    </dgm:pt>
    <dgm:pt modelId="{19B71354-A295-4A08-A694-C37215986514}">
      <dgm:prSet phldrT="[Text]" custT="1"/>
      <dgm:spPr/>
      <dgm:t>
        <a:bodyPr/>
        <a:lstStyle/>
        <a:p>
          <a:r>
            <a:rPr lang="en-US" sz="1700" dirty="0"/>
            <a:t>IRAPO submits to BOR by January</a:t>
          </a:r>
        </a:p>
      </dgm:t>
    </dgm:pt>
    <dgm:pt modelId="{5840DE2B-501C-4910-84E8-1D707EBB4114}" type="parTrans" cxnId="{6501E272-8CD6-47C9-8BA1-09AFE307F99A}">
      <dgm:prSet/>
      <dgm:spPr/>
      <dgm:t>
        <a:bodyPr/>
        <a:lstStyle/>
        <a:p>
          <a:endParaRPr lang="en-US"/>
        </a:p>
      </dgm:t>
    </dgm:pt>
    <dgm:pt modelId="{9AEA751F-0FB0-47BF-80D9-F69DF07386D3}" type="sibTrans" cxnId="{6501E272-8CD6-47C9-8BA1-09AFE307F99A}">
      <dgm:prSet/>
      <dgm:spPr/>
      <dgm:t>
        <a:bodyPr/>
        <a:lstStyle/>
        <a:p>
          <a:endParaRPr lang="en-US"/>
        </a:p>
      </dgm:t>
    </dgm:pt>
    <dgm:pt modelId="{7B9D3CEA-0F13-4785-9217-4F5DC27660A4}">
      <dgm:prSet phldrT="[Text]"/>
      <dgm:spPr/>
      <dgm:t>
        <a:bodyPr/>
        <a:lstStyle/>
        <a:p>
          <a:r>
            <a:rPr lang="en-US" sz="2000" dirty="0">
              <a:hlinkClick xmlns:r="http://schemas.openxmlformats.org/officeDocument/2006/relationships" r:id="rId2"/>
            </a:rPr>
            <a:t>WAT Link</a:t>
          </a:r>
          <a:endParaRPr lang="en-US" sz="2000" dirty="0"/>
        </a:p>
      </dgm:t>
    </dgm:pt>
    <dgm:pt modelId="{1C559C5D-5D78-4FF1-869E-EFFE26480F11}" type="sibTrans" cxnId="{F6F36126-66B3-4302-8D3D-B59C6AD459D9}">
      <dgm:prSet/>
      <dgm:spPr/>
      <dgm:t>
        <a:bodyPr/>
        <a:lstStyle/>
        <a:p>
          <a:endParaRPr lang="en-US"/>
        </a:p>
      </dgm:t>
    </dgm:pt>
    <dgm:pt modelId="{9FF2AAA6-D1EC-49C9-8D6F-82FC3AAB006E}" type="parTrans" cxnId="{F6F36126-66B3-4302-8D3D-B59C6AD459D9}">
      <dgm:prSet/>
      <dgm:spPr/>
      <dgm:t>
        <a:bodyPr/>
        <a:lstStyle/>
        <a:p>
          <a:endParaRPr lang="en-US"/>
        </a:p>
      </dgm:t>
    </dgm:pt>
    <dgm:pt modelId="{BA9738C9-D092-4090-864F-A8D40A19A79A}">
      <dgm:prSet phldrT="[Text]" custT="1"/>
      <dgm:spPr/>
      <dgm:t>
        <a:bodyPr/>
        <a:lstStyle/>
        <a:p>
          <a:r>
            <a:rPr lang="en-US" sz="1200" dirty="0"/>
            <a:t>data.hawaii.edu/wat/#/</a:t>
          </a:r>
        </a:p>
      </dgm:t>
    </dgm:pt>
    <dgm:pt modelId="{FA55FD9A-F474-4439-98BE-69ABB63EAD97}" type="parTrans" cxnId="{FF2D24AF-3C84-491B-884F-995E90122328}">
      <dgm:prSet/>
      <dgm:spPr/>
      <dgm:t>
        <a:bodyPr/>
        <a:lstStyle/>
        <a:p>
          <a:endParaRPr lang="en-US"/>
        </a:p>
      </dgm:t>
    </dgm:pt>
    <dgm:pt modelId="{06BE0638-3FE6-4702-AC10-FEB9FD661792}" type="sibTrans" cxnId="{FF2D24AF-3C84-491B-884F-995E90122328}">
      <dgm:prSet/>
      <dgm:spPr/>
      <dgm:t>
        <a:bodyPr/>
        <a:lstStyle/>
        <a:p>
          <a:endParaRPr lang="en-US"/>
        </a:p>
      </dgm:t>
    </dgm:pt>
    <dgm:pt modelId="{28E42DF2-854B-433A-87D3-6C81E51C6A39}">
      <dgm:prSet phldrT="[Text]" custT="1"/>
      <dgm:spPr/>
      <dgm:t>
        <a:bodyPr/>
        <a:lstStyle/>
        <a:p>
          <a:r>
            <a:rPr lang="en-US" sz="1700" dirty="0">
              <a:solidFill>
                <a:srgbClr val="FF0000"/>
              </a:solidFill>
            </a:rPr>
            <a:t>Unit’s develop their own internal deadlines </a:t>
          </a:r>
        </a:p>
      </dgm:t>
    </dgm:pt>
    <dgm:pt modelId="{DCE079E9-960C-41EF-B0A8-9E8517EE0756}" type="parTrans" cxnId="{33EA4AEB-B5D8-43EE-ADC1-C877350526E6}">
      <dgm:prSet/>
      <dgm:spPr/>
      <dgm:t>
        <a:bodyPr/>
        <a:lstStyle/>
        <a:p>
          <a:endParaRPr lang="en-US"/>
        </a:p>
      </dgm:t>
    </dgm:pt>
    <dgm:pt modelId="{0A14F1AF-80E0-4D76-911B-D89EDE1D2B27}" type="sibTrans" cxnId="{33EA4AEB-B5D8-43EE-ADC1-C877350526E6}">
      <dgm:prSet/>
      <dgm:spPr/>
      <dgm:t>
        <a:bodyPr/>
        <a:lstStyle/>
        <a:p>
          <a:endParaRPr lang="en-US"/>
        </a:p>
      </dgm:t>
    </dgm:pt>
    <dgm:pt modelId="{C4BFE2AA-D6C2-40D8-9993-1C630098F813}" type="pres">
      <dgm:prSet presAssocID="{23F0A7C5-DB25-470D-A528-DEF4736C60E9}" presName="Name0" presStyleCnt="0">
        <dgm:presLayoutVars>
          <dgm:dir/>
          <dgm:animLvl val="lvl"/>
          <dgm:resizeHandles val="exact"/>
        </dgm:presLayoutVars>
      </dgm:prSet>
      <dgm:spPr/>
    </dgm:pt>
    <dgm:pt modelId="{40CF71D5-462A-439E-B097-5A5C76FD1509}" type="pres">
      <dgm:prSet presAssocID="{972BDD9B-0555-482D-A6ED-D45A65C269EA}" presName="composite" presStyleCnt="0"/>
      <dgm:spPr/>
    </dgm:pt>
    <dgm:pt modelId="{714FFD85-4666-4A7A-8B4A-381CDB0718E0}" type="pres">
      <dgm:prSet presAssocID="{972BDD9B-0555-482D-A6ED-D45A65C269EA}" presName="parTx" presStyleLbl="alignNode1" presStyleIdx="0" presStyleCnt="3">
        <dgm:presLayoutVars>
          <dgm:chMax val="0"/>
          <dgm:chPref val="0"/>
          <dgm:bulletEnabled val="1"/>
        </dgm:presLayoutVars>
      </dgm:prSet>
      <dgm:spPr/>
    </dgm:pt>
    <dgm:pt modelId="{48ED007E-811F-468D-B9D1-E161188DCB65}" type="pres">
      <dgm:prSet presAssocID="{972BDD9B-0555-482D-A6ED-D45A65C269EA}" presName="desTx" presStyleLbl="alignAccFollowNode1" presStyleIdx="0" presStyleCnt="3">
        <dgm:presLayoutVars>
          <dgm:bulletEnabled val="1"/>
        </dgm:presLayoutVars>
      </dgm:prSet>
      <dgm:spPr/>
    </dgm:pt>
    <dgm:pt modelId="{0A02A51D-6604-4C7F-9627-974C908A0FBE}" type="pres">
      <dgm:prSet presAssocID="{55E7AC63-3958-4B9B-9430-B9894302DC10}" presName="space" presStyleCnt="0"/>
      <dgm:spPr/>
    </dgm:pt>
    <dgm:pt modelId="{D68302D5-452E-4BF4-997C-C3B546CC8658}" type="pres">
      <dgm:prSet presAssocID="{F55DF563-74CE-4758-B99B-1E892AD2DDB2}" presName="composite" presStyleCnt="0"/>
      <dgm:spPr/>
    </dgm:pt>
    <dgm:pt modelId="{8DF26C6C-4F62-4BE7-9237-383621B05DE8}" type="pres">
      <dgm:prSet presAssocID="{F55DF563-74CE-4758-B99B-1E892AD2DDB2}" presName="parTx" presStyleLbl="alignNode1" presStyleIdx="1" presStyleCnt="3">
        <dgm:presLayoutVars>
          <dgm:chMax val="0"/>
          <dgm:chPref val="0"/>
          <dgm:bulletEnabled val="1"/>
        </dgm:presLayoutVars>
      </dgm:prSet>
      <dgm:spPr/>
    </dgm:pt>
    <dgm:pt modelId="{0ACD604D-68CD-4949-BB49-8D5BF3A0AB1F}" type="pres">
      <dgm:prSet presAssocID="{F55DF563-74CE-4758-B99B-1E892AD2DDB2}" presName="desTx" presStyleLbl="alignAccFollowNode1" presStyleIdx="1" presStyleCnt="3">
        <dgm:presLayoutVars>
          <dgm:bulletEnabled val="1"/>
        </dgm:presLayoutVars>
      </dgm:prSet>
      <dgm:spPr/>
    </dgm:pt>
    <dgm:pt modelId="{6BE18B70-39DD-44FF-BF56-9D6BAA05EBAA}" type="pres">
      <dgm:prSet presAssocID="{7B0ECE51-5DAF-4DD6-9C0F-27FA1D3A037F}" presName="space" presStyleCnt="0"/>
      <dgm:spPr/>
    </dgm:pt>
    <dgm:pt modelId="{B9CC63F6-22DF-4038-8A93-D2869875750F}" type="pres">
      <dgm:prSet presAssocID="{26E149B6-6C1F-4AD7-97D1-2F33655D2B9E}" presName="composite" presStyleCnt="0"/>
      <dgm:spPr/>
    </dgm:pt>
    <dgm:pt modelId="{E9865A15-2FD0-416B-A7F8-8900C7BFE405}" type="pres">
      <dgm:prSet presAssocID="{26E149B6-6C1F-4AD7-97D1-2F33655D2B9E}" presName="parTx" presStyleLbl="alignNode1" presStyleIdx="2" presStyleCnt="3">
        <dgm:presLayoutVars>
          <dgm:chMax val="0"/>
          <dgm:chPref val="0"/>
          <dgm:bulletEnabled val="1"/>
        </dgm:presLayoutVars>
      </dgm:prSet>
      <dgm:spPr/>
    </dgm:pt>
    <dgm:pt modelId="{5B11D5DC-B06F-4A60-A1F5-A05E9E68C175}" type="pres">
      <dgm:prSet presAssocID="{26E149B6-6C1F-4AD7-97D1-2F33655D2B9E}" presName="desTx" presStyleLbl="alignAccFollowNode1" presStyleIdx="2" presStyleCnt="3">
        <dgm:presLayoutVars>
          <dgm:bulletEnabled val="1"/>
        </dgm:presLayoutVars>
      </dgm:prSet>
      <dgm:spPr/>
    </dgm:pt>
  </dgm:ptLst>
  <dgm:cxnLst>
    <dgm:cxn modelId="{90680518-DC3E-4588-9884-3912C09D632E}" srcId="{26E149B6-6C1F-4AD7-97D1-2F33655D2B9E}" destId="{502DDC53-2EF0-4E03-A122-032166CACC3E}" srcOrd="0" destOrd="0" parTransId="{4A904812-84D6-467F-B616-1C0F0A02B014}" sibTransId="{609D4DBA-0A63-40B8-875A-66BA0ACFEEAA}"/>
    <dgm:cxn modelId="{F6F36126-66B3-4302-8D3D-B59C6AD459D9}" srcId="{972BDD9B-0555-482D-A6ED-D45A65C269EA}" destId="{7B9D3CEA-0F13-4785-9217-4F5DC27660A4}" srcOrd="1" destOrd="0" parTransId="{9FF2AAA6-D1EC-49C9-8D6F-82FC3AAB006E}" sibTransId="{1C559C5D-5D78-4FF1-869E-EFFE26480F11}"/>
    <dgm:cxn modelId="{9652CB29-059F-4BF1-9EA7-434148C8CBBC}" type="presOf" srcId="{26E149B6-6C1F-4AD7-97D1-2F33655D2B9E}" destId="{E9865A15-2FD0-416B-A7F8-8900C7BFE405}" srcOrd="0" destOrd="0" presId="urn:microsoft.com/office/officeart/2005/8/layout/hList1"/>
    <dgm:cxn modelId="{B708C22A-0A7A-487D-9BD1-6C494F8E4385}" type="presOf" srcId="{B66EEF09-D4EC-4C5C-98D2-D857DDE8A853}" destId="{0ACD604D-68CD-4949-BB49-8D5BF3A0AB1F}" srcOrd="0" destOrd="4" presId="urn:microsoft.com/office/officeart/2005/8/layout/hList1"/>
    <dgm:cxn modelId="{361DF02A-4D83-4AA0-A465-A2B8F967C55B}" type="presOf" srcId="{FF36F5EE-4135-4FA3-8683-F3E258F6856C}" destId="{0ACD604D-68CD-4949-BB49-8D5BF3A0AB1F}" srcOrd="0" destOrd="0" presId="urn:microsoft.com/office/officeart/2005/8/layout/hList1"/>
    <dgm:cxn modelId="{F1D27F31-FC30-430F-8C50-C2D3A0E40F22}" srcId="{23F0A7C5-DB25-470D-A528-DEF4736C60E9}" destId="{26E149B6-6C1F-4AD7-97D1-2F33655D2B9E}" srcOrd="2" destOrd="0" parTransId="{26B6C342-AD9B-4775-9C55-5916EFD13B8C}" sibTransId="{92C78828-BB50-4AC9-BE43-EE59EF334F66}"/>
    <dgm:cxn modelId="{94D3B25C-2A59-4024-8B3B-E845145EACDB}" srcId="{26E149B6-6C1F-4AD7-97D1-2F33655D2B9E}" destId="{A19944F5-63AC-46A5-9852-AE1C6CD0D571}" srcOrd="2" destOrd="0" parTransId="{9F64B525-9CBA-4F4C-ACA6-6875F02162E3}" sibTransId="{425A12BE-2E4A-47D3-9400-3800CE443684}"/>
    <dgm:cxn modelId="{FE9A455D-8A0C-4876-87AA-7992896E7F34}" type="presOf" srcId="{AA415838-49E6-4319-983A-A48DFA42A652}" destId="{48ED007E-811F-468D-B9D1-E161188DCB65}" srcOrd="0" destOrd="0" presId="urn:microsoft.com/office/officeart/2005/8/layout/hList1"/>
    <dgm:cxn modelId="{97953D5F-054A-466D-A13B-CB50EE712340}" type="presOf" srcId="{F55DF563-74CE-4758-B99B-1E892AD2DDB2}" destId="{8DF26C6C-4F62-4BE7-9237-383621B05DE8}" srcOrd="0" destOrd="0" presId="urn:microsoft.com/office/officeart/2005/8/layout/hList1"/>
    <dgm:cxn modelId="{E6DE575F-5105-4A60-B424-3B3B0008728A}" srcId="{F55DF563-74CE-4758-B99B-1E892AD2DDB2}" destId="{983DE7D5-BDD7-4AF6-AF75-35B58D6386B7}" srcOrd="1" destOrd="0" parTransId="{1FF2D802-BB4B-42D9-A6CB-1524D5C97BC0}" sibTransId="{CAA14C20-8846-47B7-AF49-CA18C5F88CD0}"/>
    <dgm:cxn modelId="{DF110763-B481-4D26-AC11-16B083442EBF}" srcId="{F55DF563-74CE-4758-B99B-1E892AD2DDB2}" destId="{FF36F5EE-4135-4FA3-8683-F3E258F6856C}" srcOrd="0" destOrd="0" parTransId="{3D602B00-5F6C-494C-BCA9-8CE82823686A}" sibTransId="{4B513430-1496-4123-AA41-2191A621E143}"/>
    <dgm:cxn modelId="{86BED764-D0EA-4727-830C-7DBB3A0D404B}" srcId="{23F0A7C5-DB25-470D-A528-DEF4736C60E9}" destId="{F55DF563-74CE-4758-B99B-1E892AD2DDB2}" srcOrd="1" destOrd="0" parTransId="{11849D2A-234F-48E7-B885-C21089ACA3A3}" sibTransId="{7B0ECE51-5DAF-4DD6-9C0F-27FA1D3A037F}"/>
    <dgm:cxn modelId="{B5C0F969-6EBC-4A9F-8171-9A460012856E}" type="presOf" srcId="{FB828E5B-20A0-4412-9E7B-66A2499496B8}" destId="{0ACD604D-68CD-4949-BB49-8D5BF3A0AB1F}" srcOrd="0" destOrd="3" presId="urn:microsoft.com/office/officeart/2005/8/layout/hList1"/>
    <dgm:cxn modelId="{6C463C6C-760E-4679-BD84-A705EF941102}" srcId="{26E149B6-6C1F-4AD7-97D1-2F33655D2B9E}" destId="{EE771641-6A39-4133-A4E5-EFCE1A6C8B0B}" srcOrd="3" destOrd="0" parTransId="{B5D1B73F-4F91-4A51-97D6-DC5F7396A50A}" sibTransId="{9FD161ED-B707-4EC6-B4C5-4D0D57AE8CC6}"/>
    <dgm:cxn modelId="{40426E4F-B3AF-4550-912A-04E52FA00B8F}" type="presOf" srcId="{28E42DF2-854B-433A-87D3-6C81E51C6A39}" destId="{5B11D5DC-B06F-4A60-A1F5-A05E9E68C175}" srcOrd="0" destOrd="1" presId="urn:microsoft.com/office/officeart/2005/8/layout/hList1"/>
    <dgm:cxn modelId="{4AEAFB71-D45D-4BA5-84EC-0B0EDED73FCB}" type="presOf" srcId="{19B71354-A295-4A08-A694-C37215986514}" destId="{5B11D5DC-B06F-4A60-A1F5-A05E9E68C175}" srcOrd="0" destOrd="4" presId="urn:microsoft.com/office/officeart/2005/8/layout/hList1"/>
    <dgm:cxn modelId="{6501E272-8CD6-47C9-8BA1-09AFE307F99A}" srcId="{26E149B6-6C1F-4AD7-97D1-2F33655D2B9E}" destId="{19B71354-A295-4A08-A694-C37215986514}" srcOrd="4" destOrd="0" parTransId="{5840DE2B-501C-4910-84E8-1D707EBB4114}" sibTransId="{9AEA751F-0FB0-47BF-80D9-F69DF07386D3}"/>
    <dgm:cxn modelId="{D999EB54-9681-4B06-A745-0B1D62D9F786}" type="presOf" srcId="{A19944F5-63AC-46A5-9852-AE1C6CD0D571}" destId="{5B11D5DC-B06F-4A60-A1F5-A05E9E68C175}" srcOrd="0" destOrd="2" presId="urn:microsoft.com/office/officeart/2005/8/layout/hList1"/>
    <dgm:cxn modelId="{BD3CC478-9D01-46A6-AFDE-14253AC3A261}" srcId="{23F0A7C5-DB25-470D-A528-DEF4736C60E9}" destId="{972BDD9B-0555-482D-A6ED-D45A65C269EA}" srcOrd="0" destOrd="0" parTransId="{F2E2ECC4-DFD0-45F3-AB2B-16EBDB0F0F55}" sibTransId="{55E7AC63-3958-4B9B-9430-B9894302DC10}"/>
    <dgm:cxn modelId="{E8427B8C-E6F8-4764-8F8E-C984DBEAD9DA}" srcId="{F55DF563-74CE-4758-B99B-1E892AD2DDB2}" destId="{B66EEF09-D4EC-4C5C-98D2-D857DDE8A853}" srcOrd="4" destOrd="0" parTransId="{B62569BA-2C2D-4D85-91FD-8382F041A85D}" sibTransId="{9E0ED711-0A0F-4342-9F30-89AD445E82C7}"/>
    <dgm:cxn modelId="{18B79A94-5578-41CC-8A52-90CE5BEAD591}" type="presOf" srcId="{972BDD9B-0555-482D-A6ED-D45A65C269EA}" destId="{714FFD85-4666-4A7A-8B4A-381CDB0718E0}" srcOrd="0" destOrd="0" presId="urn:microsoft.com/office/officeart/2005/8/layout/hList1"/>
    <dgm:cxn modelId="{102F919E-3D36-4984-AE32-7D5C473D7B64}" type="presOf" srcId="{7B9D3CEA-0F13-4785-9217-4F5DC27660A4}" destId="{48ED007E-811F-468D-B9D1-E161188DCB65}" srcOrd="0" destOrd="1" presId="urn:microsoft.com/office/officeart/2005/8/layout/hList1"/>
    <dgm:cxn modelId="{284A1FA3-44E7-4F56-A4EE-5EA6E6A4DFBB}" srcId="{972BDD9B-0555-482D-A6ED-D45A65C269EA}" destId="{AA415838-49E6-4319-983A-A48DFA42A652}" srcOrd="0" destOrd="0" parTransId="{BABCFC6A-7222-4F31-AFCD-DEFBD4ED69A7}" sibTransId="{9B05CB8B-9582-4BE7-8AD6-3CEF883B39CC}"/>
    <dgm:cxn modelId="{FF2D24AF-3C84-491B-884F-995E90122328}" srcId="{7B9D3CEA-0F13-4785-9217-4F5DC27660A4}" destId="{BA9738C9-D092-4090-864F-A8D40A19A79A}" srcOrd="0" destOrd="0" parTransId="{FA55FD9A-F474-4439-98BE-69ABB63EAD97}" sibTransId="{06BE0638-3FE6-4702-AC10-FEB9FD661792}"/>
    <dgm:cxn modelId="{0CDB62B1-9B92-48F9-8A2E-319854804282}" type="presOf" srcId="{BA9738C9-D092-4090-864F-A8D40A19A79A}" destId="{48ED007E-811F-468D-B9D1-E161188DCB65}" srcOrd="0" destOrd="2" presId="urn:microsoft.com/office/officeart/2005/8/layout/hList1"/>
    <dgm:cxn modelId="{B2FF8EB6-6636-4F18-8F17-4A503CBCB757}" srcId="{F55DF563-74CE-4758-B99B-1E892AD2DDB2}" destId="{5D10DB6D-5A5F-4400-9214-7B5E27D84820}" srcOrd="2" destOrd="0" parTransId="{BF803F03-A474-48F5-8D7C-76BB21CF6620}" sibTransId="{F6768C5B-3F73-4CA0-9CA9-10317D3AF39F}"/>
    <dgm:cxn modelId="{F5457FCB-A101-48F9-96C8-8499774C61E4}" type="presOf" srcId="{502DDC53-2EF0-4E03-A122-032166CACC3E}" destId="{5B11D5DC-B06F-4A60-A1F5-A05E9E68C175}" srcOrd="0" destOrd="0" presId="urn:microsoft.com/office/officeart/2005/8/layout/hList1"/>
    <dgm:cxn modelId="{D59E7ACF-056E-499C-A6E8-A83D05AD3DC6}" type="presOf" srcId="{5D10DB6D-5A5F-4400-9214-7B5E27D84820}" destId="{0ACD604D-68CD-4949-BB49-8D5BF3A0AB1F}" srcOrd="0" destOrd="2" presId="urn:microsoft.com/office/officeart/2005/8/layout/hList1"/>
    <dgm:cxn modelId="{8077AAD1-3303-454C-A58B-2C04E4A04A92}" type="presOf" srcId="{EE771641-6A39-4133-A4E5-EFCE1A6C8B0B}" destId="{5B11D5DC-B06F-4A60-A1F5-A05E9E68C175}" srcOrd="0" destOrd="3" presId="urn:microsoft.com/office/officeart/2005/8/layout/hList1"/>
    <dgm:cxn modelId="{F04E34EA-E280-430D-A2B3-F3E276EDD09B}" type="presOf" srcId="{23F0A7C5-DB25-470D-A528-DEF4736C60E9}" destId="{C4BFE2AA-D6C2-40D8-9993-1C630098F813}" srcOrd="0" destOrd="0" presId="urn:microsoft.com/office/officeart/2005/8/layout/hList1"/>
    <dgm:cxn modelId="{33EA4AEB-B5D8-43EE-ADC1-C877350526E6}" srcId="{26E149B6-6C1F-4AD7-97D1-2F33655D2B9E}" destId="{28E42DF2-854B-433A-87D3-6C81E51C6A39}" srcOrd="1" destOrd="0" parTransId="{DCE079E9-960C-41EF-B0A8-9E8517EE0756}" sibTransId="{0A14F1AF-80E0-4D76-911B-D89EDE1D2B27}"/>
    <dgm:cxn modelId="{F0BBC2EF-D493-42F5-8AB4-CC7C749C6DF4}" type="presOf" srcId="{983DE7D5-BDD7-4AF6-AF75-35B58D6386B7}" destId="{0ACD604D-68CD-4949-BB49-8D5BF3A0AB1F}" srcOrd="0" destOrd="1" presId="urn:microsoft.com/office/officeart/2005/8/layout/hList1"/>
    <dgm:cxn modelId="{938B8EFC-22B7-4B4F-90BC-A03340B9CAC8}" srcId="{F55DF563-74CE-4758-B99B-1E892AD2DDB2}" destId="{FB828E5B-20A0-4412-9E7B-66A2499496B8}" srcOrd="3" destOrd="0" parTransId="{73603E70-BFAC-41E2-9801-2409F7F1F12C}" sibTransId="{4056D447-0BA6-407F-8C79-C7F419B048D2}"/>
    <dgm:cxn modelId="{96A27230-DF3B-49E2-A6C9-534FC0CABB35}" type="presParOf" srcId="{C4BFE2AA-D6C2-40D8-9993-1C630098F813}" destId="{40CF71D5-462A-439E-B097-5A5C76FD1509}" srcOrd="0" destOrd="0" presId="urn:microsoft.com/office/officeart/2005/8/layout/hList1"/>
    <dgm:cxn modelId="{B9BFE6B0-3105-4C3A-8160-D03667444B3F}" type="presParOf" srcId="{40CF71D5-462A-439E-B097-5A5C76FD1509}" destId="{714FFD85-4666-4A7A-8B4A-381CDB0718E0}" srcOrd="0" destOrd="0" presId="urn:microsoft.com/office/officeart/2005/8/layout/hList1"/>
    <dgm:cxn modelId="{0BF9A377-C29E-4E9B-B630-35448C7C192A}" type="presParOf" srcId="{40CF71D5-462A-439E-B097-5A5C76FD1509}" destId="{48ED007E-811F-468D-B9D1-E161188DCB65}" srcOrd="1" destOrd="0" presId="urn:microsoft.com/office/officeart/2005/8/layout/hList1"/>
    <dgm:cxn modelId="{21A4A4AE-7667-4DC2-A9CA-BC954EBB1002}" type="presParOf" srcId="{C4BFE2AA-D6C2-40D8-9993-1C630098F813}" destId="{0A02A51D-6604-4C7F-9627-974C908A0FBE}" srcOrd="1" destOrd="0" presId="urn:microsoft.com/office/officeart/2005/8/layout/hList1"/>
    <dgm:cxn modelId="{52EA9E66-BEC9-4A89-965F-39CEC05ACA18}" type="presParOf" srcId="{C4BFE2AA-D6C2-40D8-9993-1C630098F813}" destId="{D68302D5-452E-4BF4-997C-C3B546CC8658}" srcOrd="2" destOrd="0" presId="urn:microsoft.com/office/officeart/2005/8/layout/hList1"/>
    <dgm:cxn modelId="{0D9302F5-61C6-4DEE-AF73-76AE6042DA66}" type="presParOf" srcId="{D68302D5-452E-4BF4-997C-C3B546CC8658}" destId="{8DF26C6C-4F62-4BE7-9237-383621B05DE8}" srcOrd="0" destOrd="0" presId="urn:microsoft.com/office/officeart/2005/8/layout/hList1"/>
    <dgm:cxn modelId="{8A6A4545-E964-432E-B44B-934CC3BB3C5E}" type="presParOf" srcId="{D68302D5-452E-4BF4-997C-C3B546CC8658}" destId="{0ACD604D-68CD-4949-BB49-8D5BF3A0AB1F}" srcOrd="1" destOrd="0" presId="urn:microsoft.com/office/officeart/2005/8/layout/hList1"/>
    <dgm:cxn modelId="{812649A5-DD03-4D64-A8DD-27DCD98A02EF}" type="presParOf" srcId="{C4BFE2AA-D6C2-40D8-9993-1C630098F813}" destId="{6BE18B70-39DD-44FF-BF56-9D6BAA05EBAA}" srcOrd="3" destOrd="0" presId="urn:microsoft.com/office/officeart/2005/8/layout/hList1"/>
    <dgm:cxn modelId="{91A3F948-74A0-4DEE-827B-7D7CCF52ED6A}" type="presParOf" srcId="{C4BFE2AA-D6C2-40D8-9993-1C630098F813}" destId="{B9CC63F6-22DF-4038-8A93-D2869875750F}" srcOrd="4" destOrd="0" presId="urn:microsoft.com/office/officeart/2005/8/layout/hList1"/>
    <dgm:cxn modelId="{29F39DCD-F5B3-4EEA-BD64-82A803433B9E}" type="presParOf" srcId="{B9CC63F6-22DF-4038-8A93-D2869875750F}" destId="{E9865A15-2FD0-416B-A7F8-8900C7BFE405}" srcOrd="0" destOrd="0" presId="urn:microsoft.com/office/officeart/2005/8/layout/hList1"/>
    <dgm:cxn modelId="{82FA445D-89A0-4AF2-9BE7-8ADB4479FBFC}" type="presParOf" srcId="{B9CC63F6-22DF-4038-8A93-D2869875750F}" destId="{5B11D5DC-B06F-4A60-A1F5-A05E9E68C175}" srcOrd="1" destOrd="0" presId="urn:microsoft.com/office/officeart/2005/8/layout/hList1"/>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430590-722F-4830-990D-8DA645E3FE8F}"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8A369FE7-D1DE-4413-B54D-45416251C0FB}">
      <dgm:prSet phldrT="[Text]"/>
      <dgm:spPr/>
      <dgm:t>
        <a:bodyPr/>
        <a:lstStyle/>
        <a:p>
          <a:r>
            <a:rPr lang="en-US" dirty="0"/>
            <a:t>Depending on your specific role (e.g., Faculty Member or Department Chair) you may have a different view in the platform</a:t>
          </a:r>
        </a:p>
      </dgm:t>
    </dgm:pt>
    <dgm:pt modelId="{78C16E47-6A5A-4AAE-B256-4C6401DCDC1C}" type="parTrans" cxnId="{C3ED9246-3196-414E-9923-460DECDE34ED}">
      <dgm:prSet/>
      <dgm:spPr/>
      <dgm:t>
        <a:bodyPr/>
        <a:lstStyle/>
        <a:p>
          <a:endParaRPr lang="en-US"/>
        </a:p>
      </dgm:t>
    </dgm:pt>
    <dgm:pt modelId="{6A36DC32-1436-4D4B-92DD-CEF1F71C7A53}" type="sibTrans" cxnId="{C3ED9246-3196-414E-9923-460DECDE34ED}">
      <dgm:prSet/>
      <dgm:spPr/>
      <dgm:t>
        <a:bodyPr/>
        <a:lstStyle/>
        <a:p>
          <a:endParaRPr lang="en-US"/>
        </a:p>
      </dgm:t>
    </dgm:pt>
    <dgm:pt modelId="{81F2B872-B14A-40B8-9989-1DC1D005042D}">
      <dgm:prSet phldrT="[Text]"/>
      <dgm:spPr/>
      <dgm:t>
        <a:bodyPr/>
        <a:lstStyle/>
        <a:p>
          <a:r>
            <a:rPr lang="en-US" dirty="0"/>
            <a:t>If the WAT link does not work, please try to clear cache first and use Google Chrome, if both do not work then contact me directly at </a:t>
          </a:r>
          <a:r>
            <a:rPr lang="en-US" dirty="0">
              <a:hlinkClick xmlns:r="http://schemas.openxmlformats.org/officeDocument/2006/relationships" r:id="rId1"/>
            </a:rPr>
            <a:t>voong@hawaii.edu</a:t>
          </a:r>
          <a:r>
            <a:rPr lang="en-US" dirty="0"/>
            <a:t> </a:t>
          </a:r>
        </a:p>
      </dgm:t>
    </dgm:pt>
    <dgm:pt modelId="{381CCEE8-63A8-418B-A484-09C0D9B43B4D}" type="parTrans" cxnId="{03FCB4BA-5AAC-433F-A1B5-7DB2F71F7936}">
      <dgm:prSet/>
      <dgm:spPr/>
      <dgm:t>
        <a:bodyPr/>
        <a:lstStyle/>
        <a:p>
          <a:endParaRPr lang="en-US"/>
        </a:p>
      </dgm:t>
    </dgm:pt>
    <dgm:pt modelId="{092FCB36-0A2D-4348-BD94-9D69188CCE0E}" type="sibTrans" cxnId="{03FCB4BA-5AAC-433F-A1B5-7DB2F71F7936}">
      <dgm:prSet/>
      <dgm:spPr/>
      <dgm:t>
        <a:bodyPr/>
        <a:lstStyle/>
        <a:p>
          <a:endParaRPr lang="en-US"/>
        </a:p>
      </dgm:t>
    </dgm:pt>
    <dgm:pt modelId="{CF23588E-69FC-46B4-B537-CB978D7D3E2D}">
      <dgm:prSet phldrT="[Text]"/>
      <dgm:spPr/>
      <dgm:t>
        <a:bodyPr/>
        <a:lstStyle/>
        <a:p>
          <a:r>
            <a:rPr lang="haw-US" dirty="0"/>
            <a:t>As this is a retroactive data collection, please m</a:t>
          </a:r>
          <a:r>
            <a:rPr lang="en-US" dirty="0" err="1"/>
            <a:t>ake</a:t>
          </a:r>
          <a:r>
            <a:rPr lang="haw-US" dirty="0"/>
            <a:t> </a:t>
          </a:r>
          <a:r>
            <a:rPr lang="en-US" dirty="0"/>
            <a:t>sure to select AY 2022-2023</a:t>
          </a:r>
        </a:p>
      </dgm:t>
    </dgm:pt>
    <dgm:pt modelId="{BB6102A5-FF22-44B5-9343-FC05EF33B0DC}" type="parTrans" cxnId="{9819451A-CEF7-43E1-9313-7B4EEE6A095C}">
      <dgm:prSet/>
      <dgm:spPr/>
      <dgm:t>
        <a:bodyPr/>
        <a:lstStyle/>
        <a:p>
          <a:endParaRPr lang="en-US"/>
        </a:p>
      </dgm:t>
    </dgm:pt>
    <dgm:pt modelId="{3BAC9072-2FCC-446D-A6E3-7AB6C2789C5B}" type="sibTrans" cxnId="{9819451A-CEF7-43E1-9313-7B4EEE6A095C}">
      <dgm:prSet/>
      <dgm:spPr/>
      <dgm:t>
        <a:bodyPr/>
        <a:lstStyle/>
        <a:p>
          <a:endParaRPr lang="en-US"/>
        </a:p>
      </dgm:t>
    </dgm:pt>
    <dgm:pt modelId="{AED3B8ED-8AA2-4B97-8386-D8869572921C}">
      <dgm:prSet phldrT="[Text]"/>
      <dgm:spPr/>
      <dgm:t>
        <a:bodyPr/>
        <a:lstStyle/>
        <a:p>
          <a:r>
            <a:rPr lang="haw-US" dirty="0"/>
            <a:t>If a faculty member has a joint position – both units will have access to the faculty memberʻs template – please verify what would fall under your purview. </a:t>
          </a:r>
          <a:endParaRPr lang="en-US" dirty="0"/>
        </a:p>
      </dgm:t>
    </dgm:pt>
    <dgm:pt modelId="{EE41746E-2A2A-4403-9B6D-FFAF3DA35FE5}" type="parTrans" cxnId="{CB6AC59F-B7FC-4A0C-B10E-1681BB993ABE}">
      <dgm:prSet/>
      <dgm:spPr/>
      <dgm:t>
        <a:bodyPr/>
        <a:lstStyle/>
        <a:p>
          <a:endParaRPr lang="en-US"/>
        </a:p>
      </dgm:t>
    </dgm:pt>
    <dgm:pt modelId="{29B59EC4-48A1-4FE3-A7D9-D01FB828F7E7}" type="sibTrans" cxnId="{CB6AC59F-B7FC-4A0C-B10E-1681BB993ABE}">
      <dgm:prSet/>
      <dgm:spPr/>
      <dgm:t>
        <a:bodyPr/>
        <a:lstStyle/>
        <a:p>
          <a:endParaRPr lang="en-US"/>
        </a:p>
      </dgm:t>
    </dgm:pt>
    <dgm:pt modelId="{EF2DFA52-AF45-461C-BACC-447E524470B7}" type="pres">
      <dgm:prSet presAssocID="{D6430590-722F-4830-990D-8DA645E3FE8F}" presName="Name0" presStyleCnt="0">
        <dgm:presLayoutVars>
          <dgm:chMax val="7"/>
          <dgm:chPref val="7"/>
          <dgm:dir/>
        </dgm:presLayoutVars>
      </dgm:prSet>
      <dgm:spPr/>
    </dgm:pt>
    <dgm:pt modelId="{A0C4CDB9-2535-49B8-9EBF-351862DDC255}" type="pres">
      <dgm:prSet presAssocID="{D6430590-722F-4830-990D-8DA645E3FE8F}" presName="Name1" presStyleCnt="0"/>
      <dgm:spPr/>
    </dgm:pt>
    <dgm:pt modelId="{6112A213-0F3E-4E12-9162-09039C6A1CC7}" type="pres">
      <dgm:prSet presAssocID="{D6430590-722F-4830-990D-8DA645E3FE8F}" presName="cycle" presStyleCnt="0"/>
      <dgm:spPr/>
    </dgm:pt>
    <dgm:pt modelId="{C9B33F04-85CA-44F0-8457-BE3ECE5A6B15}" type="pres">
      <dgm:prSet presAssocID="{D6430590-722F-4830-990D-8DA645E3FE8F}" presName="srcNode" presStyleLbl="node1" presStyleIdx="0" presStyleCnt="4"/>
      <dgm:spPr/>
    </dgm:pt>
    <dgm:pt modelId="{024690F8-37D8-400A-A706-A87797DF7CB7}" type="pres">
      <dgm:prSet presAssocID="{D6430590-722F-4830-990D-8DA645E3FE8F}" presName="conn" presStyleLbl="parChTrans1D2" presStyleIdx="0" presStyleCnt="1"/>
      <dgm:spPr/>
    </dgm:pt>
    <dgm:pt modelId="{2665B301-9B1C-40D2-8469-715F4277CBC0}" type="pres">
      <dgm:prSet presAssocID="{D6430590-722F-4830-990D-8DA645E3FE8F}" presName="extraNode" presStyleLbl="node1" presStyleIdx="0" presStyleCnt="4"/>
      <dgm:spPr/>
    </dgm:pt>
    <dgm:pt modelId="{A015CD9B-9E20-4A01-AEA9-12C5C6F50461}" type="pres">
      <dgm:prSet presAssocID="{D6430590-722F-4830-990D-8DA645E3FE8F}" presName="dstNode" presStyleLbl="node1" presStyleIdx="0" presStyleCnt="4"/>
      <dgm:spPr/>
    </dgm:pt>
    <dgm:pt modelId="{EEA210C6-8A96-49F5-844E-C1E44294C94F}" type="pres">
      <dgm:prSet presAssocID="{8A369FE7-D1DE-4413-B54D-45416251C0FB}" presName="text_1" presStyleLbl="node1" presStyleIdx="0" presStyleCnt="4">
        <dgm:presLayoutVars>
          <dgm:bulletEnabled val="1"/>
        </dgm:presLayoutVars>
      </dgm:prSet>
      <dgm:spPr/>
    </dgm:pt>
    <dgm:pt modelId="{FBBECA15-C837-4DF9-A7AE-4736C769C299}" type="pres">
      <dgm:prSet presAssocID="{8A369FE7-D1DE-4413-B54D-45416251C0FB}" presName="accent_1" presStyleCnt="0"/>
      <dgm:spPr/>
    </dgm:pt>
    <dgm:pt modelId="{E89CEF0F-C92D-4546-A06C-411FB1A38564}" type="pres">
      <dgm:prSet presAssocID="{8A369FE7-D1DE-4413-B54D-45416251C0FB}" presName="accentRepeatNode" presStyleLbl="solidFgAcc1" presStyleIdx="0" presStyleCnt="4"/>
      <dgm:spPr/>
    </dgm:pt>
    <dgm:pt modelId="{9351FBDB-E49B-4F37-B239-1338C192EA78}" type="pres">
      <dgm:prSet presAssocID="{81F2B872-B14A-40B8-9989-1DC1D005042D}" presName="text_2" presStyleLbl="node1" presStyleIdx="1" presStyleCnt="4">
        <dgm:presLayoutVars>
          <dgm:bulletEnabled val="1"/>
        </dgm:presLayoutVars>
      </dgm:prSet>
      <dgm:spPr/>
    </dgm:pt>
    <dgm:pt modelId="{05AA2D09-8EA8-40CD-9792-109BF31DB1DB}" type="pres">
      <dgm:prSet presAssocID="{81F2B872-B14A-40B8-9989-1DC1D005042D}" presName="accent_2" presStyleCnt="0"/>
      <dgm:spPr/>
    </dgm:pt>
    <dgm:pt modelId="{CBF1D5A7-8B46-4F62-BE43-E7584EA08CC8}" type="pres">
      <dgm:prSet presAssocID="{81F2B872-B14A-40B8-9989-1DC1D005042D}" presName="accentRepeatNode" presStyleLbl="solidFgAcc1" presStyleIdx="1" presStyleCnt="4"/>
      <dgm:spPr/>
    </dgm:pt>
    <dgm:pt modelId="{09EF048D-2020-4A76-8349-388FD740AB54}" type="pres">
      <dgm:prSet presAssocID="{CF23588E-69FC-46B4-B537-CB978D7D3E2D}" presName="text_3" presStyleLbl="node1" presStyleIdx="2" presStyleCnt="4">
        <dgm:presLayoutVars>
          <dgm:bulletEnabled val="1"/>
        </dgm:presLayoutVars>
      </dgm:prSet>
      <dgm:spPr/>
    </dgm:pt>
    <dgm:pt modelId="{33A7B57A-7763-4442-8CF7-BE7477A7DC56}" type="pres">
      <dgm:prSet presAssocID="{CF23588E-69FC-46B4-B537-CB978D7D3E2D}" presName="accent_3" presStyleCnt="0"/>
      <dgm:spPr/>
    </dgm:pt>
    <dgm:pt modelId="{6D89134B-134E-4817-8346-33AD27256C5A}" type="pres">
      <dgm:prSet presAssocID="{CF23588E-69FC-46B4-B537-CB978D7D3E2D}" presName="accentRepeatNode" presStyleLbl="solidFgAcc1" presStyleIdx="2" presStyleCnt="4"/>
      <dgm:spPr/>
    </dgm:pt>
    <dgm:pt modelId="{7DF25A3A-FE29-45D7-94F9-D320458A7640}" type="pres">
      <dgm:prSet presAssocID="{AED3B8ED-8AA2-4B97-8386-D8869572921C}" presName="text_4" presStyleLbl="node1" presStyleIdx="3" presStyleCnt="4">
        <dgm:presLayoutVars>
          <dgm:bulletEnabled val="1"/>
        </dgm:presLayoutVars>
      </dgm:prSet>
      <dgm:spPr/>
    </dgm:pt>
    <dgm:pt modelId="{2F0F235B-62A0-4C0C-B98E-0A3CEFADBAC5}" type="pres">
      <dgm:prSet presAssocID="{AED3B8ED-8AA2-4B97-8386-D8869572921C}" presName="accent_4" presStyleCnt="0"/>
      <dgm:spPr/>
    </dgm:pt>
    <dgm:pt modelId="{45AD7085-E52E-47D5-A4A5-29144830038D}" type="pres">
      <dgm:prSet presAssocID="{AED3B8ED-8AA2-4B97-8386-D8869572921C}" presName="accentRepeatNode" presStyleLbl="solidFgAcc1" presStyleIdx="3" presStyleCnt="4"/>
      <dgm:spPr/>
    </dgm:pt>
  </dgm:ptLst>
  <dgm:cxnLst>
    <dgm:cxn modelId="{16D90204-4120-42B0-B7D6-5BFFC9013AF2}" type="presOf" srcId="{81F2B872-B14A-40B8-9989-1DC1D005042D}" destId="{9351FBDB-E49B-4F37-B239-1338C192EA78}" srcOrd="0" destOrd="0" presId="urn:microsoft.com/office/officeart/2008/layout/VerticalCurvedList"/>
    <dgm:cxn modelId="{9819451A-CEF7-43E1-9313-7B4EEE6A095C}" srcId="{D6430590-722F-4830-990D-8DA645E3FE8F}" destId="{CF23588E-69FC-46B4-B537-CB978D7D3E2D}" srcOrd="2" destOrd="0" parTransId="{BB6102A5-FF22-44B5-9343-FC05EF33B0DC}" sibTransId="{3BAC9072-2FCC-446D-A6E3-7AB6C2789C5B}"/>
    <dgm:cxn modelId="{C3ED9246-3196-414E-9923-460DECDE34ED}" srcId="{D6430590-722F-4830-990D-8DA645E3FE8F}" destId="{8A369FE7-D1DE-4413-B54D-45416251C0FB}" srcOrd="0" destOrd="0" parTransId="{78C16E47-6A5A-4AAE-B256-4C6401DCDC1C}" sibTransId="{6A36DC32-1436-4D4B-92DD-CEF1F71C7A53}"/>
    <dgm:cxn modelId="{E4196952-DFDF-474B-B1C6-9F672B1B68BC}" type="presOf" srcId="{D6430590-722F-4830-990D-8DA645E3FE8F}" destId="{EF2DFA52-AF45-461C-BACC-447E524470B7}" srcOrd="0" destOrd="0" presId="urn:microsoft.com/office/officeart/2008/layout/VerticalCurvedList"/>
    <dgm:cxn modelId="{CB6AC59F-B7FC-4A0C-B10E-1681BB993ABE}" srcId="{D6430590-722F-4830-990D-8DA645E3FE8F}" destId="{AED3B8ED-8AA2-4B97-8386-D8869572921C}" srcOrd="3" destOrd="0" parTransId="{EE41746E-2A2A-4403-9B6D-FFAF3DA35FE5}" sibTransId="{29B59EC4-48A1-4FE3-A7D9-D01FB828F7E7}"/>
    <dgm:cxn modelId="{832915B1-753A-4726-B682-BCAC4A17EDB4}" type="presOf" srcId="{8A369FE7-D1DE-4413-B54D-45416251C0FB}" destId="{EEA210C6-8A96-49F5-844E-C1E44294C94F}" srcOrd="0" destOrd="0" presId="urn:microsoft.com/office/officeart/2008/layout/VerticalCurvedList"/>
    <dgm:cxn modelId="{03FCB4BA-5AAC-433F-A1B5-7DB2F71F7936}" srcId="{D6430590-722F-4830-990D-8DA645E3FE8F}" destId="{81F2B872-B14A-40B8-9989-1DC1D005042D}" srcOrd="1" destOrd="0" parTransId="{381CCEE8-63A8-418B-A484-09C0D9B43B4D}" sibTransId="{092FCB36-0A2D-4348-BD94-9D69188CCE0E}"/>
    <dgm:cxn modelId="{DF12D1C7-B797-4835-BF8E-FBF7D9C302BD}" type="presOf" srcId="{6A36DC32-1436-4D4B-92DD-CEF1F71C7A53}" destId="{024690F8-37D8-400A-A706-A87797DF7CB7}" srcOrd="0" destOrd="0" presId="urn:microsoft.com/office/officeart/2008/layout/VerticalCurvedList"/>
    <dgm:cxn modelId="{5D222DCA-64BF-43B8-96B2-CDCF2262F818}" type="presOf" srcId="{AED3B8ED-8AA2-4B97-8386-D8869572921C}" destId="{7DF25A3A-FE29-45D7-94F9-D320458A7640}" srcOrd="0" destOrd="0" presId="urn:microsoft.com/office/officeart/2008/layout/VerticalCurvedList"/>
    <dgm:cxn modelId="{D3604EE1-4697-49A8-8A3D-638293BB98E6}" type="presOf" srcId="{CF23588E-69FC-46B4-B537-CB978D7D3E2D}" destId="{09EF048D-2020-4A76-8349-388FD740AB54}" srcOrd="0" destOrd="0" presId="urn:microsoft.com/office/officeart/2008/layout/VerticalCurvedList"/>
    <dgm:cxn modelId="{4FB6F9A6-C9C9-433F-B9C2-EF6D28147DA3}" type="presParOf" srcId="{EF2DFA52-AF45-461C-BACC-447E524470B7}" destId="{A0C4CDB9-2535-49B8-9EBF-351862DDC255}" srcOrd="0" destOrd="0" presId="urn:microsoft.com/office/officeart/2008/layout/VerticalCurvedList"/>
    <dgm:cxn modelId="{4BB9034E-67AD-4B0B-ABD3-A524A258A55C}" type="presParOf" srcId="{A0C4CDB9-2535-49B8-9EBF-351862DDC255}" destId="{6112A213-0F3E-4E12-9162-09039C6A1CC7}" srcOrd="0" destOrd="0" presId="urn:microsoft.com/office/officeart/2008/layout/VerticalCurvedList"/>
    <dgm:cxn modelId="{6E80EE14-73A1-4DE8-BC40-BC30DD892E07}" type="presParOf" srcId="{6112A213-0F3E-4E12-9162-09039C6A1CC7}" destId="{C9B33F04-85CA-44F0-8457-BE3ECE5A6B15}" srcOrd="0" destOrd="0" presId="urn:microsoft.com/office/officeart/2008/layout/VerticalCurvedList"/>
    <dgm:cxn modelId="{2EDA9C2A-6A75-4AFB-8ADB-740C427D916C}" type="presParOf" srcId="{6112A213-0F3E-4E12-9162-09039C6A1CC7}" destId="{024690F8-37D8-400A-A706-A87797DF7CB7}" srcOrd="1" destOrd="0" presId="urn:microsoft.com/office/officeart/2008/layout/VerticalCurvedList"/>
    <dgm:cxn modelId="{7B8012A6-7F46-4FD9-B6A8-405107FCC3A3}" type="presParOf" srcId="{6112A213-0F3E-4E12-9162-09039C6A1CC7}" destId="{2665B301-9B1C-40D2-8469-715F4277CBC0}" srcOrd="2" destOrd="0" presId="urn:microsoft.com/office/officeart/2008/layout/VerticalCurvedList"/>
    <dgm:cxn modelId="{E57D27D6-1392-477D-B3BF-7938153E7B1E}" type="presParOf" srcId="{6112A213-0F3E-4E12-9162-09039C6A1CC7}" destId="{A015CD9B-9E20-4A01-AEA9-12C5C6F50461}" srcOrd="3" destOrd="0" presId="urn:microsoft.com/office/officeart/2008/layout/VerticalCurvedList"/>
    <dgm:cxn modelId="{E0FD538F-89A9-40E5-A67D-5ED727989325}" type="presParOf" srcId="{A0C4CDB9-2535-49B8-9EBF-351862DDC255}" destId="{EEA210C6-8A96-49F5-844E-C1E44294C94F}" srcOrd="1" destOrd="0" presId="urn:microsoft.com/office/officeart/2008/layout/VerticalCurvedList"/>
    <dgm:cxn modelId="{F80D5BBD-0F7D-42CA-A628-8860CE127FC2}" type="presParOf" srcId="{A0C4CDB9-2535-49B8-9EBF-351862DDC255}" destId="{FBBECA15-C837-4DF9-A7AE-4736C769C299}" srcOrd="2" destOrd="0" presId="urn:microsoft.com/office/officeart/2008/layout/VerticalCurvedList"/>
    <dgm:cxn modelId="{E0AAD1A3-44B2-4205-B766-A3ED714F1660}" type="presParOf" srcId="{FBBECA15-C837-4DF9-A7AE-4736C769C299}" destId="{E89CEF0F-C92D-4546-A06C-411FB1A38564}" srcOrd="0" destOrd="0" presId="urn:microsoft.com/office/officeart/2008/layout/VerticalCurvedList"/>
    <dgm:cxn modelId="{31FC8173-8CAA-433A-8F94-8BB51DED6C6B}" type="presParOf" srcId="{A0C4CDB9-2535-49B8-9EBF-351862DDC255}" destId="{9351FBDB-E49B-4F37-B239-1338C192EA78}" srcOrd="3" destOrd="0" presId="urn:microsoft.com/office/officeart/2008/layout/VerticalCurvedList"/>
    <dgm:cxn modelId="{34771FF9-B540-40F8-AFD4-3EFC79F2BE17}" type="presParOf" srcId="{A0C4CDB9-2535-49B8-9EBF-351862DDC255}" destId="{05AA2D09-8EA8-40CD-9792-109BF31DB1DB}" srcOrd="4" destOrd="0" presId="urn:microsoft.com/office/officeart/2008/layout/VerticalCurvedList"/>
    <dgm:cxn modelId="{BCA314D7-BED0-4351-81CC-02E32EAEB576}" type="presParOf" srcId="{05AA2D09-8EA8-40CD-9792-109BF31DB1DB}" destId="{CBF1D5A7-8B46-4F62-BE43-E7584EA08CC8}" srcOrd="0" destOrd="0" presId="urn:microsoft.com/office/officeart/2008/layout/VerticalCurvedList"/>
    <dgm:cxn modelId="{2872C706-F896-4D88-A1DA-950E72A03EC8}" type="presParOf" srcId="{A0C4CDB9-2535-49B8-9EBF-351862DDC255}" destId="{09EF048D-2020-4A76-8349-388FD740AB54}" srcOrd="5" destOrd="0" presId="urn:microsoft.com/office/officeart/2008/layout/VerticalCurvedList"/>
    <dgm:cxn modelId="{D7674F4A-11CB-4130-A277-D9FD2D256C30}" type="presParOf" srcId="{A0C4CDB9-2535-49B8-9EBF-351862DDC255}" destId="{33A7B57A-7763-4442-8CF7-BE7477A7DC56}" srcOrd="6" destOrd="0" presId="urn:microsoft.com/office/officeart/2008/layout/VerticalCurvedList"/>
    <dgm:cxn modelId="{517C7BC4-9673-431C-88DE-ED4F87BEDF82}" type="presParOf" srcId="{33A7B57A-7763-4442-8CF7-BE7477A7DC56}" destId="{6D89134B-134E-4817-8346-33AD27256C5A}" srcOrd="0" destOrd="0" presId="urn:microsoft.com/office/officeart/2008/layout/VerticalCurvedList"/>
    <dgm:cxn modelId="{CD1BB1DE-6392-4F82-ACDD-C34359653FCE}" type="presParOf" srcId="{A0C4CDB9-2535-49B8-9EBF-351862DDC255}" destId="{7DF25A3A-FE29-45D7-94F9-D320458A7640}" srcOrd="7" destOrd="0" presId="urn:microsoft.com/office/officeart/2008/layout/VerticalCurvedList"/>
    <dgm:cxn modelId="{A3E5E6A5-E7E8-4D0A-B7F8-0089515E27C3}" type="presParOf" srcId="{A0C4CDB9-2535-49B8-9EBF-351862DDC255}" destId="{2F0F235B-62A0-4C0C-B98E-0A3CEFADBAC5}" srcOrd="8" destOrd="0" presId="urn:microsoft.com/office/officeart/2008/layout/VerticalCurvedList"/>
    <dgm:cxn modelId="{3DAA2F96-E924-49F7-BEF2-BED26E9C8EEB}" type="presParOf" srcId="{2F0F235B-62A0-4C0C-B98E-0A3CEFADBAC5}" destId="{45AD7085-E52E-47D5-A4A5-29144830038D}" srcOrd="0" destOrd="0" presId="urn:microsoft.com/office/officeart/2008/layout/VerticalCurvedList"/>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D79D3D-3339-44E9-A8CC-BD372AD11393}" type="doc">
      <dgm:prSet loTypeId="urn:microsoft.com/office/officeart/2005/8/layout/vList4" loCatId="list" qsTypeId="urn:microsoft.com/office/officeart/2005/8/quickstyle/simple1" qsCatId="simple" csTypeId="urn:microsoft.com/office/officeart/2005/8/colors/colorful5" csCatId="colorful" phldr="1"/>
      <dgm:spPr/>
      <dgm:t>
        <a:bodyPr/>
        <a:lstStyle/>
        <a:p>
          <a:endParaRPr lang="en-US"/>
        </a:p>
      </dgm:t>
    </dgm:pt>
    <dgm:pt modelId="{D919B6BB-4F4C-4DEB-99A7-29789421CAD7}">
      <dgm:prSet phldrT="[Text]" custT="1"/>
      <dgm:spPr/>
      <dgm:t>
        <a:bodyPr/>
        <a:lstStyle/>
        <a:p>
          <a:r>
            <a:rPr lang="en-US" sz="1200" dirty="0"/>
            <a:t>		</a:t>
          </a:r>
        </a:p>
      </dgm:t>
    </dgm:pt>
    <dgm:pt modelId="{DEC5A6B3-62D4-442F-A7F8-EF6B2DA75B18}" type="parTrans" cxnId="{4B5CADDB-5242-4235-974F-1AEEFE385A81}">
      <dgm:prSet/>
      <dgm:spPr/>
      <dgm:t>
        <a:bodyPr/>
        <a:lstStyle/>
        <a:p>
          <a:endParaRPr lang="en-US"/>
        </a:p>
      </dgm:t>
    </dgm:pt>
    <dgm:pt modelId="{020AA353-6EEB-44A8-B50F-F040299E4025}" type="sibTrans" cxnId="{4B5CADDB-5242-4235-974F-1AEEFE385A81}">
      <dgm:prSet/>
      <dgm:spPr/>
      <dgm:t>
        <a:bodyPr/>
        <a:lstStyle/>
        <a:p>
          <a:endParaRPr lang="en-US"/>
        </a:p>
      </dgm:t>
    </dgm:pt>
    <dgm:pt modelId="{ACA46F99-AED2-4B24-8A13-7C3FDAB2F5AC}">
      <dgm:prSet phldrT="[Text]" custT="1"/>
      <dgm:spPr/>
      <dgm:t>
        <a:bodyPr/>
        <a:lstStyle/>
        <a:p>
          <a:r>
            <a:rPr lang="en-US" sz="1600" dirty="0">
              <a:solidFill>
                <a:schemeClr val="tx1"/>
              </a:solidFill>
            </a:rPr>
            <a:t>Data is pulled from banner</a:t>
          </a:r>
        </a:p>
      </dgm:t>
    </dgm:pt>
    <dgm:pt modelId="{2DC1ED22-AE4B-430B-A87B-E3887FC5F60C}" type="parTrans" cxnId="{83879FE1-D589-4026-A79E-819E40A8EA85}">
      <dgm:prSet/>
      <dgm:spPr/>
      <dgm:t>
        <a:bodyPr/>
        <a:lstStyle/>
        <a:p>
          <a:endParaRPr lang="en-US"/>
        </a:p>
      </dgm:t>
    </dgm:pt>
    <dgm:pt modelId="{BB665C42-E771-4743-B4BD-6FE363081417}" type="sibTrans" cxnId="{83879FE1-D589-4026-A79E-819E40A8EA85}">
      <dgm:prSet/>
      <dgm:spPr/>
      <dgm:t>
        <a:bodyPr/>
        <a:lstStyle/>
        <a:p>
          <a:endParaRPr lang="en-US"/>
        </a:p>
      </dgm:t>
    </dgm:pt>
    <dgm:pt modelId="{6D8DCB80-A07A-495B-B3B5-C7A5FEF9ADFD}">
      <dgm:prSet phldrT="[Text]" custT="1"/>
      <dgm:spPr/>
      <dgm:t>
        <a:bodyPr/>
        <a:lstStyle/>
        <a:p>
          <a:r>
            <a:rPr lang="en-US" sz="1600" dirty="0">
              <a:solidFill>
                <a:schemeClr val="tx1"/>
              </a:solidFill>
            </a:rPr>
            <a:t>Please verify the information with the faculty member, if changes are needed please modify and provide context to the changes in “Classroom TE Adjustment Justification”</a:t>
          </a:r>
        </a:p>
      </dgm:t>
    </dgm:pt>
    <dgm:pt modelId="{9CDCB7C3-1127-46C3-99D6-76E0016A3ACD}" type="parTrans" cxnId="{A35041B8-D4F2-4C4E-AFF8-DB26E45E3F40}">
      <dgm:prSet/>
      <dgm:spPr/>
      <dgm:t>
        <a:bodyPr/>
        <a:lstStyle/>
        <a:p>
          <a:endParaRPr lang="en-US"/>
        </a:p>
      </dgm:t>
    </dgm:pt>
    <dgm:pt modelId="{FA401107-F04A-473A-B4F3-97346D36A0D6}" type="sibTrans" cxnId="{A35041B8-D4F2-4C4E-AFF8-DB26E45E3F40}">
      <dgm:prSet/>
      <dgm:spPr/>
      <dgm:t>
        <a:bodyPr/>
        <a:lstStyle/>
        <a:p>
          <a:endParaRPr lang="en-US"/>
        </a:p>
      </dgm:t>
    </dgm:pt>
    <dgm:pt modelId="{0E74469E-9553-40BC-8484-AA7599F739A7}">
      <dgm:prSet phldrT="[Text]" custT="1"/>
      <dgm:spPr/>
      <dgm:t>
        <a:bodyPr/>
        <a:lstStyle/>
        <a:p>
          <a:endParaRPr lang="en-US" sz="1400" dirty="0">
            <a:solidFill>
              <a:schemeClr val="tx1"/>
            </a:solidFill>
          </a:endParaRPr>
        </a:p>
      </dgm:t>
    </dgm:pt>
    <dgm:pt modelId="{E4106ADC-5F80-4AEB-A356-84C4BCD4BFE5}" type="parTrans" cxnId="{8279748C-3707-499C-8C3D-48E6B030C4C9}">
      <dgm:prSet/>
      <dgm:spPr/>
      <dgm:t>
        <a:bodyPr/>
        <a:lstStyle/>
        <a:p>
          <a:endParaRPr lang="en-US"/>
        </a:p>
      </dgm:t>
    </dgm:pt>
    <dgm:pt modelId="{739CC7F0-876B-47BF-9195-504D6E29270F}" type="sibTrans" cxnId="{8279748C-3707-499C-8C3D-48E6B030C4C9}">
      <dgm:prSet/>
      <dgm:spPr/>
      <dgm:t>
        <a:bodyPr/>
        <a:lstStyle/>
        <a:p>
          <a:endParaRPr lang="en-US"/>
        </a:p>
      </dgm:t>
    </dgm:pt>
    <dgm:pt modelId="{122A0FB8-4FD4-4CB8-95D4-062766C16FA4}">
      <dgm:prSet phldrT="[Text]" custT="1"/>
      <dgm:spPr/>
      <dgm:t>
        <a:bodyPr/>
        <a:lstStyle/>
        <a:p>
          <a:r>
            <a:rPr lang="en-US" sz="1600" dirty="0">
              <a:solidFill>
                <a:schemeClr val="tx1"/>
              </a:solidFill>
            </a:rPr>
            <a:t>Courses in a classroom setting and have set credit hours </a:t>
          </a:r>
        </a:p>
      </dgm:t>
    </dgm:pt>
    <dgm:pt modelId="{A1DF958F-4E6D-4DF0-BA8C-47FD49258576}" type="parTrans" cxnId="{1600E708-9560-418E-B4B2-2A721D3A7648}">
      <dgm:prSet/>
      <dgm:spPr/>
      <dgm:t>
        <a:bodyPr/>
        <a:lstStyle/>
        <a:p>
          <a:endParaRPr lang="en-US"/>
        </a:p>
      </dgm:t>
    </dgm:pt>
    <dgm:pt modelId="{4EAC3649-764E-4F08-B96A-4D1622914C3D}" type="sibTrans" cxnId="{1600E708-9560-418E-B4B2-2A721D3A7648}">
      <dgm:prSet/>
      <dgm:spPr/>
      <dgm:t>
        <a:bodyPr/>
        <a:lstStyle/>
        <a:p>
          <a:endParaRPr lang="en-US"/>
        </a:p>
      </dgm:t>
    </dgm:pt>
    <dgm:pt modelId="{EE482873-8A85-4EA1-AEA8-E523E8607213}">
      <dgm:prSet phldrT="[Text]"/>
      <dgm:spPr/>
      <dgm:t>
        <a:bodyPr/>
        <a:lstStyle/>
        <a:p>
          <a:endParaRPr lang="en-US" sz="2200" dirty="0"/>
        </a:p>
      </dgm:t>
    </dgm:pt>
    <dgm:pt modelId="{4AE6926B-9E3D-45FE-9D8E-306B0AC37333}" type="parTrans" cxnId="{1E0ABC26-BB38-44DA-9C6F-73EA6BFBE172}">
      <dgm:prSet/>
      <dgm:spPr/>
      <dgm:t>
        <a:bodyPr/>
        <a:lstStyle/>
        <a:p>
          <a:endParaRPr lang="en-US"/>
        </a:p>
      </dgm:t>
    </dgm:pt>
    <dgm:pt modelId="{4240EC8F-1EBF-45C1-BE8D-CB28F3F9926E}" type="sibTrans" cxnId="{1E0ABC26-BB38-44DA-9C6F-73EA6BFBE172}">
      <dgm:prSet/>
      <dgm:spPr/>
      <dgm:t>
        <a:bodyPr/>
        <a:lstStyle/>
        <a:p>
          <a:endParaRPr lang="en-US"/>
        </a:p>
      </dgm:t>
    </dgm:pt>
    <dgm:pt modelId="{8EAC24E5-3F7B-4D14-AD1C-6354A0D00418}">
      <dgm:prSet phldrT="[Text]" custT="1"/>
      <dgm:spPr/>
      <dgm:t>
        <a:bodyPr/>
        <a:lstStyle/>
        <a:p>
          <a:r>
            <a:rPr lang="en-US" sz="1600" dirty="0">
              <a:solidFill>
                <a:schemeClr val="tx1"/>
              </a:solidFill>
            </a:rPr>
            <a:t>Directed Studies, Thesis Research, Dissertation Research courses (typically ends in 99 or 00)  </a:t>
          </a:r>
        </a:p>
      </dgm:t>
    </dgm:pt>
    <dgm:pt modelId="{9CA1060C-647A-4AD3-954C-6CCD8D4C0A48}" type="parTrans" cxnId="{8E0D5FAD-1918-4D0D-9232-50564FBF4579}">
      <dgm:prSet/>
      <dgm:spPr/>
      <dgm:t>
        <a:bodyPr/>
        <a:lstStyle/>
        <a:p>
          <a:endParaRPr lang="en-US"/>
        </a:p>
      </dgm:t>
    </dgm:pt>
    <dgm:pt modelId="{90BF8DD5-BF85-4315-81E2-0A90931DD421}" type="sibTrans" cxnId="{8E0D5FAD-1918-4D0D-9232-50564FBF4579}">
      <dgm:prSet/>
      <dgm:spPr/>
      <dgm:t>
        <a:bodyPr/>
        <a:lstStyle/>
        <a:p>
          <a:endParaRPr lang="en-US"/>
        </a:p>
      </dgm:t>
    </dgm:pt>
    <dgm:pt modelId="{0ACA68F9-6FF2-4E0E-AD42-D04D2F699654}">
      <dgm:prSet phldrT="[Text]" custT="1"/>
      <dgm:spPr/>
      <dgm:t>
        <a:bodyPr/>
        <a:lstStyle/>
        <a:p>
          <a:r>
            <a:rPr lang="en-US" sz="1600" dirty="0">
              <a:solidFill>
                <a:schemeClr val="tx1"/>
              </a:solidFill>
            </a:rPr>
            <a:t>Credit Hours CANNOT be calculated as there is a range of credits- so mu</a:t>
          </a:r>
          <a:r>
            <a:rPr lang="haw-US" sz="1600" dirty="0">
              <a:solidFill>
                <a:schemeClr val="tx1"/>
              </a:solidFill>
            </a:rPr>
            <a:t>st</a:t>
          </a:r>
          <a:r>
            <a:rPr lang="en-US" sz="1600" dirty="0">
              <a:solidFill>
                <a:schemeClr val="tx1"/>
              </a:solidFill>
            </a:rPr>
            <a:t> be manually entered under Individual Instruction </a:t>
          </a:r>
        </a:p>
      </dgm:t>
    </dgm:pt>
    <dgm:pt modelId="{836BB9DD-2DCF-48DF-92DD-0EF49589B919}" type="parTrans" cxnId="{5F1A817E-1528-4770-B83A-34476B8178F3}">
      <dgm:prSet/>
      <dgm:spPr/>
      <dgm:t>
        <a:bodyPr/>
        <a:lstStyle/>
        <a:p>
          <a:endParaRPr lang="en-US"/>
        </a:p>
      </dgm:t>
    </dgm:pt>
    <dgm:pt modelId="{96633064-B2B1-4312-8325-F267BA346109}" type="sibTrans" cxnId="{5F1A817E-1528-4770-B83A-34476B8178F3}">
      <dgm:prSet/>
      <dgm:spPr/>
      <dgm:t>
        <a:bodyPr/>
        <a:lstStyle/>
        <a:p>
          <a:endParaRPr lang="en-US"/>
        </a:p>
      </dgm:t>
    </dgm:pt>
    <dgm:pt modelId="{BEF42892-8E42-4806-AEE7-34FE09E2285F}">
      <dgm:prSet phldrT="[Text]" custT="1"/>
      <dgm:spPr/>
      <dgm:t>
        <a:bodyPr/>
        <a:lstStyle/>
        <a:p>
          <a:r>
            <a:rPr lang="en-US" sz="1600" dirty="0">
              <a:solidFill>
                <a:schemeClr val="tx1"/>
              </a:solidFill>
            </a:rPr>
            <a:t>Overload at this juncture is specific to teaching AND during the on-duty period</a:t>
          </a:r>
        </a:p>
      </dgm:t>
    </dgm:pt>
    <dgm:pt modelId="{CA0AC45A-DEC8-4CDB-BABE-0B8586A9DD1C}" type="parTrans" cxnId="{9D699161-0F8D-4819-89FF-2D95FF93A37C}">
      <dgm:prSet/>
      <dgm:spPr/>
      <dgm:t>
        <a:bodyPr/>
        <a:lstStyle/>
        <a:p>
          <a:endParaRPr lang="en-US"/>
        </a:p>
      </dgm:t>
    </dgm:pt>
    <dgm:pt modelId="{C59B1200-60B7-44E3-A102-6EB13A1489DC}" type="sibTrans" cxnId="{9D699161-0F8D-4819-89FF-2D95FF93A37C}">
      <dgm:prSet/>
      <dgm:spPr/>
      <dgm:t>
        <a:bodyPr/>
        <a:lstStyle/>
        <a:p>
          <a:endParaRPr lang="en-US"/>
        </a:p>
      </dgm:t>
    </dgm:pt>
    <dgm:pt modelId="{4509DF77-EA3F-4157-A3D6-86863B9720AC}">
      <dgm:prSet phldrT="[Text]" custT="1"/>
      <dgm:spPr/>
      <dgm:t>
        <a:bodyPr/>
        <a:lstStyle/>
        <a:p>
          <a:r>
            <a:rPr lang="en-US" sz="1600" dirty="0">
              <a:solidFill>
                <a:schemeClr val="tx1"/>
              </a:solidFill>
            </a:rPr>
            <a:t>XL stands for cross-listed course</a:t>
          </a:r>
        </a:p>
      </dgm:t>
    </dgm:pt>
    <dgm:pt modelId="{6102EE90-10A4-4048-B70A-1739959D8D5E}" type="parTrans" cxnId="{F406450B-D572-42D8-ABCC-91DE9F27555A}">
      <dgm:prSet/>
      <dgm:spPr/>
      <dgm:t>
        <a:bodyPr/>
        <a:lstStyle/>
        <a:p>
          <a:endParaRPr lang="en-US"/>
        </a:p>
      </dgm:t>
    </dgm:pt>
    <dgm:pt modelId="{6759B6F7-A70F-4382-9592-17FD32BE3451}" type="sibTrans" cxnId="{F406450B-D572-42D8-ABCC-91DE9F27555A}">
      <dgm:prSet/>
      <dgm:spPr/>
      <dgm:t>
        <a:bodyPr/>
        <a:lstStyle/>
        <a:p>
          <a:endParaRPr lang="en-US"/>
        </a:p>
      </dgm:t>
    </dgm:pt>
    <dgm:pt modelId="{AE576974-C9E4-4CAD-8D0D-BD9A8AC730A6}">
      <dgm:prSet phldrT="[Text]" custT="1"/>
      <dgm:spPr/>
      <dgm:t>
        <a:bodyPr/>
        <a:lstStyle/>
        <a:p>
          <a:r>
            <a:rPr lang="en-US" sz="1600" dirty="0">
              <a:solidFill>
                <a:schemeClr val="tx1"/>
              </a:solidFill>
            </a:rPr>
            <a:t>Regs stands for number of registered students</a:t>
          </a:r>
        </a:p>
      </dgm:t>
    </dgm:pt>
    <dgm:pt modelId="{772110F9-D705-44DE-8FD9-71CF026047E0}" type="parTrans" cxnId="{3E9D53CA-4C0A-4029-8755-4EFE17648BA8}">
      <dgm:prSet/>
      <dgm:spPr/>
      <dgm:t>
        <a:bodyPr/>
        <a:lstStyle/>
        <a:p>
          <a:endParaRPr lang="en-US"/>
        </a:p>
      </dgm:t>
    </dgm:pt>
    <dgm:pt modelId="{1643EE17-D234-4C0B-973C-DA7C3104D667}" type="sibTrans" cxnId="{3E9D53CA-4C0A-4029-8755-4EFE17648BA8}">
      <dgm:prSet/>
      <dgm:spPr/>
      <dgm:t>
        <a:bodyPr/>
        <a:lstStyle/>
        <a:p>
          <a:endParaRPr lang="en-US"/>
        </a:p>
      </dgm:t>
    </dgm:pt>
    <dgm:pt modelId="{46708D05-9CCF-4541-B766-4FA6D42DB732}">
      <dgm:prSet phldrT="[Text]" custT="1"/>
      <dgm:spPr/>
      <dgm:t>
        <a:bodyPr/>
        <a:lstStyle/>
        <a:p>
          <a:r>
            <a:rPr lang="en-US" sz="1600" dirty="0">
              <a:solidFill>
                <a:schemeClr val="tx1"/>
              </a:solidFill>
            </a:rPr>
            <a:t>Credit hours calculated based on what is being pulled from banner</a:t>
          </a:r>
        </a:p>
      </dgm:t>
    </dgm:pt>
    <dgm:pt modelId="{AAA86CF5-9EE2-4E0A-BF6D-B51C23D3E549}" type="parTrans" cxnId="{179DF386-0E7B-4EB4-84A8-568D94E3EE46}">
      <dgm:prSet/>
      <dgm:spPr/>
      <dgm:t>
        <a:bodyPr/>
        <a:lstStyle/>
        <a:p>
          <a:endParaRPr lang="en-US"/>
        </a:p>
      </dgm:t>
    </dgm:pt>
    <dgm:pt modelId="{0F3876B0-4EB4-4A78-9A31-855C00BCF920}" type="sibTrans" cxnId="{179DF386-0E7B-4EB4-84A8-568D94E3EE46}">
      <dgm:prSet/>
      <dgm:spPr/>
      <dgm:t>
        <a:bodyPr/>
        <a:lstStyle/>
        <a:p>
          <a:endParaRPr lang="en-US"/>
        </a:p>
      </dgm:t>
    </dgm:pt>
    <dgm:pt modelId="{7B6A4444-C58A-441C-902F-5B2151921291}" type="pres">
      <dgm:prSet presAssocID="{A0D79D3D-3339-44E9-A8CC-BD372AD11393}" presName="linear" presStyleCnt="0">
        <dgm:presLayoutVars>
          <dgm:dir/>
          <dgm:resizeHandles val="exact"/>
        </dgm:presLayoutVars>
      </dgm:prSet>
      <dgm:spPr/>
    </dgm:pt>
    <dgm:pt modelId="{BA4E0E9F-1BA8-409B-9A2E-BD1B136E015C}" type="pres">
      <dgm:prSet presAssocID="{D919B6BB-4F4C-4DEB-99A7-29789421CAD7}" presName="comp" presStyleCnt="0"/>
      <dgm:spPr/>
    </dgm:pt>
    <dgm:pt modelId="{F5F7837C-E129-48C7-A550-72866353D24A}" type="pres">
      <dgm:prSet presAssocID="{D919B6BB-4F4C-4DEB-99A7-29789421CAD7}" presName="box" presStyleLbl="node1" presStyleIdx="0" presStyleCnt="3" custScaleY="119497"/>
      <dgm:spPr/>
    </dgm:pt>
    <dgm:pt modelId="{440C4B3C-CA74-4D0A-BA2D-3CF47A0D4D07}" type="pres">
      <dgm:prSet presAssocID="{D919B6BB-4F4C-4DEB-99A7-29789421CAD7}" presName="img" presStyleLbl="fgImgPlace1" presStyleIdx="0" presStyleCnt="3"/>
      <dgm:spPr/>
    </dgm:pt>
    <dgm:pt modelId="{1C3BE104-2B18-4BB8-BD03-0056499197A2}" type="pres">
      <dgm:prSet presAssocID="{D919B6BB-4F4C-4DEB-99A7-29789421CAD7}" presName="text" presStyleLbl="node1" presStyleIdx="0" presStyleCnt="3">
        <dgm:presLayoutVars>
          <dgm:bulletEnabled val="1"/>
        </dgm:presLayoutVars>
      </dgm:prSet>
      <dgm:spPr/>
    </dgm:pt>
    <dgm:pt modelId="{3F50FB4C-B46A-47FF-8260-F896783E8E22}" type="pres">
      <dgm:prSet presAssocID="{020AA353-6EEB-44A8-B50F-F040299E4025}" presName="spacer" presStyleCnt="0"/>
      <dgm:spPr/>
    </dgm:pt>
    <dgm:pt modelId="{F7F868D7-A1FA-436A-BC9F-45F60F1A676B}" type="pres">
      <dgm:prSet presAssocID="{0E74469E-9553-40BC-8484-AA7599F739A7}" presName="comp" presStyleCnt="0"/>
      <dgm:spPr/>
    </dgm:pt>
    <dgm:pt modelId="{37B062EF-A70C-48B2-A71D-F6DC1562E45E}" type="pres">
      <dgm:prSet presAssocID="{0E74469E-9553-40BC-8484-AA7599F739A7}" presName="box" presStyleLbl="node1" presStyleIdx="1" presStyleCnt="3"/>
      <dgm:spPr/>
    </dgm:pt>
    <dgm:pt modelId="{A44E13E1-3ADD-42F3-A03D-56644C7FBC1F}" type="pres">
      <dgm:prSet presAssocID="{0E74469E-9553-40BC-8484-AA7599F739A7}" presName="img" presStyleLbl="fgImgPlace1" presStyleIdx="1" presStyleCnt="3"/>
      <dgm:spPr/>
    </dgm:pt>
    <dgm:pt modelId="{FA25DDC0-8C4E-4DD9-89E4-946670E59430}" type="pres">
      <dgm:prSet presAssocID="{0E74469E-9553-40BC-8484-AA7599F739A7}" presName="text" presStyleLbl="node1" presStyleIdx="1" presStyleCnt="3">
        <dgm:presLayoutVars>
          <dgm:bulletEnabled val="1"/>
        </dgm:presLayoutVars>
      </dgm:prSet>
      <dgm:spPr/>
    </dgm:pt>
    <dgm:pt modelId="{DB5ED7F4-CE74-404D-AFF4-9EACC90A583A}" type="pres">
      <dgm:prSet presAssocID="{739CC7F0-876B-47BF-9195-504D6E29270F}" presName="spacer" presStyleCnt="0"/>
      <dgm:spPr/>
    </dgm:pt>
    <dgm:pt modelId="{263AB0DD-59C7-4E29-B3DF-2B2AE1020634}" type="pres">
      <dgm:prSet presAssocID="{EE482873-8A85-4EA1-AEA8-E523E8607213}" presName="comp" presStyleCnt="0"/>
      <dgm:spPr/>
    </dgm:pt>
    <dgm:pt modelId="{B8CB80E4-5C4E-48A8-970C-51E38A1FD086}" type="pres">
      <dgm:prSet presAssocID="{EE482873-8A85-4EA1-AEA8-E523E8607213}" presName="box" presStyleLbl="node1" presStyleIdx="2" presStyleCnt="3"/>
      <dgm:spPr/>
    </dgm:pt>
    <dgm:pt modelId="{CFAF2E09-3E0A-474E-9951-95C5A2EDB46B}" type="pres">
      <dgm:prSet presAssocID="{EE482873-8A85-4EA1-AEA8-E523E8607213}" presName="img" presStyleLbl="fgImgPlace1" presStyleIdx="2" presStyleCnt="3" custScaleX="99759" custScaleY="99964"/>
      <dgm:spPr/>
    </dgm:pt>
    <dgm:pt modelId="{A180DDE0-510F-458B-8929-17B47DD2975D}" type="pres">
      <dgm:prSet presAssocID="{EE482873-8A85-4EA1-AEA8-E523E8607213}" presName="text" presStyleLbl="node1" presStyleIdx="2" presStyleCnt="3">
        <dgm:presLayoutVars>
          <dgm:bulletEnabled val="1"/>
        </dgm:presLayoutVars>
      </dgm:prSet>
      <dgm:spPr/>
    </dgm:pt>
  </dgm:ptLst>
  <dgm:cxnLst>
    <dgm:cxn modelId="{1600E708-9560-418E-B4B2-2A721D3A7648}" srcId="{0E74469E-9553-40BC-8484-AA7599F739A7}" destId="{122A0FB8-4FD4-4CB8-95D4-062766C16FA4}" srcOrd="0" destOrd="0" parTransId="{A1DF958F-4E6D-4DF0-BA8C-47FD49258576}" sibTransId="{4EAC3649-764E-4F08-B96A-4D1622914C3D}"/>
    <dgm:cxn modelId="{F406450B-D572-42D8-ABCC-91DE9F27555A}" srcId="{0E74469E-9553-40BC-8484-AA7599F739A7}" destId="{4509DF77-EA3F-4157-A3D6-86863B9720AC}" srcOrd="1" destOrd="0" parTransId="{6102EE90-10A4-4048-B70A-1739959D8D5E}" sibTransId="{6759B6F7-A70F-4382-9592-17FD32BE3451}"/>
    <dgm:cxn modelId="{DD20A010-0886-4650-9020-F5E2D2D5DBE7}" type="presOf" srcId="{BEF42892-8E42-4806-AEE7-34FE09E2285F}" destId="{F5F7837C-E129-48C7-A550-72866353D24A}" srcOrd="0" destOrd="3" presId="urn:microsoft.com/office/officeart/2005/8/layout/vList4"/>
    <dgm:cxn modelId="{1E0ABC26-BB38-44DA-9C6F-73EA6BFBE172}" srcId="{A0D79D3D-3339-44E9-A8CC-BD372AD11393}" destId="{EE482873-8A85-4EA1-AEA8-E523E8607213}" srcOrd="2" destOrd="0" parTransId="{4AE6926B-9E3D-45FE-9D8E-306B0AC37333}" sibTransId="{4240EC8F-1EBF-45C1-BE8D-CB28F3F9926E}"/>
    <dgm:cxn modelId="{695C0334-0E2E-4B40-A734-B5DA3C5667EF}" type="presOf" srcId="{6D8DCB80-A07A-495B-B3B5-C7A5FEF9ADFD}" destId="{F5F7837C-E129-48C7-A550-72866353D24A}" srcOrd="0" destOrd="2" presId="urn:microsoft.com/office/officeart/2005/8/layout/vList4"/>
    <dgm:cxn modelId="{DA80E834-2092-4DE2-AD6D-54933A46076D}" type="presOf" srcId="{EE482873-8A85-4EA1-AEA8-E523E8607213}" destId="{B8CB80E4-5C4E-48A8-970C-51E38A1FD086}" srcOrd="0" destOrd="0" presId="urn:microsoft.com/office/officeart/2005/8/layout/vList4"/>
    <dgm:cxn modelId="{7CC1213A-F3CE-4D67-9071-DD97261887A0}" type="presOf" srcId="{4509DF77-EA3F-4157-A3D6-86863B9720AC}" destId="{37B062EF-A70C-48B2-A71D-F6DC1562E45E}" srcOrd="0" destOrd="2" presId="urn:microsoft.com/office/officeart/2005/8/layout/vList4"/>
    <dgm:cxn modelId="{EAD25F3B-7BF4-4DA0-9255-4C64F4894100}" type="presOf" srcId="{ACA46F99-AED2-4B24-8A13-7C3FDAB2F5AC}" destId="{1C3BE104-2B18-4BB8-BD03-0056499197A2}" srcOrd="1" destOrd="1" presId="urn:microsoft.com/office/officeart/2005/8/layout/vList4"/>
    <dgm:cxn modelId="{7522243C-5D45-4706-A606-9D73DB2DE128}" type="presOf" srcId="{8EAC24E5-3F7B-4D14-AD1C-6354A0D00418}" destId="{B8CB80E4-5C4E-48A8-970C-51E38A1FD086}" srcOrd="0" destOrd="1" presId="urn:microsoft.com/office/officeart/2005/8/layout/vList4"/>
    <dgm:cxn modelId="{5020CC60-2251-4528-A831-CFC7062211F7}" type="presOf" srcId="{0ACA68F9-6FF2-4E0E-AD42-D04D2F699654}" destId="{A180DDE0-510F-458B-8929-17B47DD2975D}" srcOrd="1" destOrd="2" presId="urn:microsoft.com/office/officeart/2005/8/layout/vList4"/>
    <dgm:cxn modelId="{9D699161-0F8D-4819-89FF-2D95FF93A37C}" srcId="{D919B6BB-4F4C-4DEB-99A7-29789421CAD7}" destId="{BEF42892-8E42-4806-AEE7-34FE09E2285F}" srcOrd="2" destOrd="0" parTransId="{CA0AC45A-DEC8-4CDB-BABE-0B8586A9DD1C}" sibTransId="{C59B1200-60B7-44E3-A102-6EB13A1489DC}"/>
    <dgm:cxn modelId="{61F99047-B4EB-4EA3-B938-4106A0929B7D}" type="presOf" srcId="{ACA46F99-AED2-4B24-8A13-7C3FDAB2F5AC}" destId="{F5F7837C-E129-48C7-A550-72866353D24A}" srcOrd="0" destOrd="1" presId="urn:microsoft.com/office/officeart/2005/8/layout/vList4"/>
    <dgm:cxn modelId="{97581248-2190-4FAE-8A46-C86AD83F3966}" type="presOf" srcId="{D919B6BB-4F4C-4DEB-99A7-29789421CAD7}" destId="{1C3BE104-2B18-4BB8-BD03-0056499197A2}" srcOrd="1" destOrd="0" presId="urn:microsoft.com/office/officeart/2005/8/layout/vList4"/>
    <dgm:cxn modelId="{B3ED2A6F-7D03-4BE8-A801-8FE8A79C9401}" type="presOf" srcId="{AE576974-C9E4-4CAD-8D0D-BD9A8AC730A6}" destId="{FA25DDC0-8C4E-4DD9-89E4-946670E59430}" srcOrd="1" destOrd="3" presId="urn:microsoft.com/office/officeart/2005/8/layout/vList4"/>
    <dgm:cxn modelId="{A2BA2950-7B00-4FCA-8805-2F7B3ED2BC2B}" type="presOf" srcId="{AE576974-C9E4-4CAD-8D0D-BD9A8AC730A6}" destId="{37B062EF-A70C-48B2-A71D-F6DC1562E45E}" srcOrd="0" destOrd="3" presId="urn:microsoft.com/office/officeart/2005/8/layout/vList4"/>
    <dgm:cxn modelId="{002E4770-5A70-425A-AB0D-1155D8B25243}" type="presOf" srcId="{122A0FB8-4FD4-4CB8-95D4-062766C16FA4}" destId="{FA25DDC0-8C4E-4DD9-89E4-946670E59430}" srcOrd="1" destOrd="1" presId="urn:microsoft.com/office/officeart/2005/8/layout/vList4"/>
    <dgm:cxn modelId="{9DB3D950-A89B-4FBC-A2BA-09F59F3115E5}" type="presOf" srcId="{6D8DCB80-A07A-495B-B3B5-C7A5FEF9ADFD}" destId="{1C3BE104-2B18-4BB8-BD03-0056499197A2}" srcOrd="1" destOrd="2" presId="urn:microsoft.com/office/officeart/2005/8/layout/vList4"/>
    <dgm:cxn modelId="{1B591151-E1C8-412A-8AF3-26CCE0BF689E}" type="presOf" srcId="{0ACA68F9-6FF2-4E0E-AD42-D04D2F699654}" destId="{B8CB80E4-5C4E-48A8-970C-51E38A1FD086}" srcOrd="0" destOrd="2" presId="urn:microsoft.com/office/officeart/2005/8/layout/vList4"/>
    <dgm:cxn modelId="{FA3E5972-ABC9-4DCE-A432-656B4B1C054C}" type="presOf" srcId="{EE482873-8A85-4EA1-AEA8-E523E8607213}" destId="{A180DDE0-510F-458B-8929-17B47DD2975D}" srcOrd="1" destOrd="0" presId="urn:microsoft.com/office/officeart/2005/8/layout/vList4"/>
    <dgm:cxn modelId="{9AAE7A76-FC69-454E-BDFE-AE8F903707A9}" type="presOf" srcId="{122A0FB8-4FD4-4CB8-95D4-062766C16FA4}" destId="{37B062EF-A70C-48B2-A71D-F6DC1562E45E}" srcOrd="0" destOrd="1" presId="urn:microsoft.com/office/officeart/2005/8/layout/vList4"/>
    <dgm:cxn modelId="{E0742657-1927-44F4-9BD9-50F1AD566677}" type="presOf" srcId="{BEF42892-8E42-4806-AEE7-34FE09E2285F}" destId="{1C3BE104-2B18-4BB8-BD03-0056499197A2}" srcOrd="1" destOrd="3" presId="urn:microsoft.com/office/officeart/2005/8/layout/vList4"/>
    <dgm:cxn modelId="{5F1A817E-1528-4770-B83A-34476B8178F3}" srcId="{EE482873-8A85-4EA1-AEA8-E523E8607213}" destId="{0ACA68F9-6FF2-4E0E-AD42-D04D2F699654}" srcOrd="1" destOrd="0" parTransId="{836BB9DD-2DCF-48DF-92DD-0EF49589B919}" sibTransId="{96633064-B2B1-4312-8325-F267BA346109}"/>
    <dgm:cxn modelId="{A5DD8C82-FD42-42F0-9757-F30307B96878}" type="presOf" srcId="{0E74469E-9553-40BC-8484-AA7599F739A7}" destId="{FA25DDC0-8C4E-4DD9-89E4-946670E59430}" srcOrd="1" destOrd="0" presId="urn:microsoft.com/office/officeart/2005/8/layout/vList4"/>
    <dgm:cxn modelId="{6F2F0685-013D-4ED6-AF61-03C7E4EC7632}" type="presOf" srcId="{8EAC24E5-3F7B-4D14-AD1C-6354A0D00418}" destId="{A180DDE0-510F-458B-8929-17B47DD2975D}" srcOrd="1" destOrd="1" presId="urn:microsoft.com/office/officeart/2005/8/layout/vList4"/>
    <dgm:cxn modelId="{179DF386-0E7B-4EB4-84A8-568D94E3EE46}" srcId="{0E74469E-9553-40BC-8484-AA7599F739A7}" destId="{46708D05-9CCF-4541-B766-4FA6D42DB732}" srcOrd="3" destOrd="0" parTransId="{AAA86CF5-9EE2-4E0A-BF6D-B51C23D3E549}" sibTransId="{0F3876B0-4EB4-4A78-9A31-855C00BCF920}"/>
    <dgm:cxn modelId="{8279748C-3707-499C-8C3D-48E6B030C4C9}" srcId="{A0D79D3D-3339-44E9-A8CC-BD372AD11393}" destId="{0E74469E-9553-40BC-8484-AA7599F739A7}" srcOrd="1" destOrd="0" parTransId="{E4106ADC-5F80-4AEB-A356-84C4BCD4BFE5}" sibTransId="{739CC7F0-876B-47BF-9195-504D6E29270F}"/>
    <dgm:cxn modelId="{D01A899A-721C-42B4-90F6-DF0A2A7D72B4}" type="presOf" srcId="{D919B6BB-4F4C-4DEB-99A7-29789421CAD7}" destId="{F5F7837C-E129-48C7-A550-72866353D24A}" srcOrd="0" destOrd="0" presId="urn:microsoft.com/office/officeart/2005/8/layout/vList4"/>
    <dgm:cxn modelId="{8E0D5FAD-1918-4D0D-9232-50564FBF4579}" srcId="{EE482873-8A85-4EA1-AEA8-E523E8607213}" destId="{8EAC24E5-3F7B-4D14-AD1C-6354A0D00418}" srcOrd="0" destOrd="0" parTransId="{9CA1060C-647A-4AD3-954C-6CCD8D4C0A48}" sibTransId="{90BF8DD5-BF85-4315-81E2-0A90931DD421}"/>
    <dgm:cxn modelId="{A35041B8-D4F2-4C4E-AFF8-DB26E45E3F40}" srcId="{D919B6BB-4F4C-4DEB-99A7-29789421CAD7}" destId="{6D8DCB80-A07A-495B-B3B5-C7A5FEF9ADFD}" srcOrd="1" destOrd="0" parTransId="{9CDCB7C3-1127-46C3-99D6-76E0016A3ACD}" sibTransId="{FA401107-F04A-473A-B4F3-97346D36A0D6}"/>
    <dgm:cxn modelId="{B59689C0-1655-4B32-A6F7-D3E65AF6CEA1}" type="presOf" srcId="{46708D05-9CCF-4541-B766-4FA6D42DB732}" destId="{37B062EF-A70C-48B2-A71D-F6DC1562E45E}" srcOrd="0" destOrd="4" presId="urn:microsoft.com/office/officeart/2005/8/layout/vList4"/>
    <dgm:cxn modelId="{6DE57CC2-9DD5-4593-8B75-76EDAE773196}" type="presOf" srcId="{0E74469E-9553-40BC-8484-AA7599F739A7}" destId="{37B062EF-A70C-48B2-A71D-F6DC1562E45E}" srcOrd="0" destOrd="0" presId="urn:microsoft.com/office/officeart/2005/8/layout/vList4"/>
    <dgm:cxn modelId="{FC257BC5-AB70-4918-BB4F-B25B7B108108}" type="presOf" srcId="{4509DF77-EA3F-4157-A3D6-86863B9720AC}" destId="{FA25DDC0-8C4E-4DD9-89E4-946670E59430}" srcOrd="1" destOrd="2" presId="urn:microsoft.com/office/officeart/2005/8/layout/vList4"/>
    <dgm:cxn modelId="{3E9D53CA-4C0A-4029-8755-4EFE17648BA8}" srcId="{0E74469E-9553-40BC-8484-AA7599F739A7}" destId="{AE576974-C9E4-4CAD-8D0D-BD9A8AC730A6}" srcOrd="2" destOrd="0" parTransId="{772110F9-D705-44DE-8FD9-71CF026047E0}" sibTransId="{1643EE17-D234-4C0B-973C-DA7C3104D667}"/>
    <dgm:cxn modelId="{4B5CADDB-5242-4235-974F-1AEEFE385A81}" srcId="{A0D79D3D-3339-44E9-A8CC-BD372AD11393}" destId="{D919B6BB-4F4C-4DEB-99A7-29789421CAD7}" srcOrd="0" destOrd="0" parTransId="{DEC5A6B3-62D4-442F-A7F8-EF6B2DA75B18}" sibTransId="{020AA353-6EEB-44A8-B50F-F040299E4025}"/>
    <dgm:cxn modelId="{83879FE1-D589-4026-A79E-819E40A8EA85}" srcId="{D919B6BB-4F4C-4DEB-99A7-29789421CAD7}" destId="{ACA46F99-AED2-4B24-8A13-7C3FDAB2F5AC}" srcOrd="0" destOrd="0" parTransId="{2DC1ED22-AE4B-430B-A87B-E3887FC5F60C}" sibTransId="{BB665C42-E771-4743-B4BD-6FE363081417}"/>
    <dgm:cxn modelId="{CAD3C2FB-ECDD-4429-89C5-2EC1EF081F32}" type="presOf" srcId="{46708D05-9CCF-4541-B766-4FA6D42DB732}" destId="{FA25DDC0-8C4E-4DD9-89E4-946670E59430}" srcOrd="1" destOrd="4" presId="urn:microsoft.com/office/officeart/2005/8/layout/vList4"/>
    <dgm:cxn modelId="{D83A3FFF-47FA-43E5-96EB-86396E90EC4F}" type="presOf" srcId="{A0D79D3D-3339-44E9-A8CC-BD372AD11393}" destId="{7B6A4444-C58A-441C-902F-5B2151921291}" srcOrd="0" destOrd="0" presId="urn:microsoft.com/office/officeart/2005/8/layout/vList4"/>
    <dgm:cxn modelId="{5B5A4EC4-F392-4346-88EF-4CE50C859D28}" type="presParOf" srcId="{7B6A4444-C58A-441C-902F-5B2151921291}" destId="{BA4E0E9F-1BA8-409B-9A2E-BD1B136E015C}" srcOrd="0" destOrd="0" presId="urn:microsoft.com/office/officeart/2005/8/layout/vList4"/>
    <dgm:cxn modelId="{B4BA4CF5-4D69-422D-AF41-284DD105363B}" type="presParOf" srcId="{BA4E0E9F-1BA8-409B-9A2E-BD1B136E015C}" destId="{F5F7837C-E129-48C7-A550-72866353D24A}" srcOrd="0" destOrd="0" presId="urn:microsoft.com/office/officeart/2005/8/layout/vList4"/>
    <dgm:cxn modelId="{014A747D-644B-4A1A-921B-5ED180BD7FB2}" type="presParOf" srcId="{BA4E0E9F-1BA8-409B-9A2E-BD1B136E015C}" destId="{440C4B3C-CA74-4D0A-BA2D-3CF47A0D4D07}" srcOrd="1" destOrd="0" presId="urn:microsoft.com/office/officeart/2005/8/layout/vList4"/>
    <dgm:cxn modelId="{6CB814C0-BA54-4DB6-A7F4-5F9CD394F138}" type="presParOf" srcId="{BA4E0E9F-1BA8-409B-9A2E-BD1B136E015C}" destId="{1C3BE104-2B18-4BB8-BD03-0056499197A2}" srcOrd="2" destOrd="0" presId="urn:microsoft.com/office/officeart/2005/8/layout/vList4"/>
    <dgm:cxn modelId="{53D6ABCD-F1D9-4555-8240-C56E0437F1F9}" type="presParOf" srcId="{7B6A4444-C58A-441C-902F-5B2151921291}" destId="{3F50FB4C-B46A-47FF-8260-F896783E8E22}" srcOrd="1" destOrd="0" presId="urn:microsoft.com/office/officeart/2005/8/layout/vList4"/>
    <dgm:cxn modelId="{56BB32FD-E4CE-428C-8926-3781D15F889F}" type="presParOf" srcId="{7B6A4444-C58A-441C-902F-5B2151921291}" destId="{F7F868D7-A1FA-436A-BC9F-45F60F1A676B}" srcOrd="2" destOrd="0" presId="urn:microsoft.com/office/officeart/2005/8/layout/vList4"/>
    <dgm:cxn modelId="{2687AAE1-E294-419B-8284-88EA0DBCA80F}" type="presParOf" srcId="{F7F868D7-A1FA-436A-BC9F-45F60F1A676B}" destId="{37B062EF-A70C-48B2-A71D-F6DC1562E45E}" srcOrd="0" destOrd="0" presId="urn:microsoft.com/office/officeart/2005/8/layout/vList4"/>
    <dgm:cxn modelId="{30266F26-D5DB-4B56-95AA-B2247D17D36D}" type="presParOf" srcId="{F7F868D7-A1FA-436A-BC9F-45F60F1A676B}" destId="{A44E13E1-3ADD-42F3-A03D-56644C7FBC1F}" srcOrd="1" destOrd="0" presId="urn:microsoft.com/office/officeart/2005/8/layout/vList4"/>
    <dgm:cxn modelId="{E64E4AD6-5775-42E1-B909-20876DD86207}" type="presParOf" srcId="{F7F868D7-A1FA-436A-BC9F-45F60F1A676B}" destId="{FA25DDC0-8C4E-4DD9-89E4-946670E59430}" srcOrd="2" destOrd="0" presId="urn:microsoft.com/office/officeart/2005/8/layout/vList4"/>
    <dgm:cxn modelId="{45A58E5A-7CE1-4C4F-9D7B-E78DFD002D3C}" type="presParOf" srcId="{7B6A4444-C58A-441C-902F-5B2151921291}" destId="{DB5ED7F4-CE74-404D-AFF4-9EACC90A583A}" srcOrd="3" destOrd="0" presId="urn:microsoft.com/office/officeart/2005/8/layout/vList4"/>
    <dgm:cxn modelId="{6E0E43C1-C3A0-475F-9FDD-64829412B595}" type="presParOf" srcId="{7B6A4444-C58A-441C-902F-5B2151921291}" destId="{263AB0DD-59C7-4E29-B3DF-2B2AE1020634}" srcOrd="4" destOrd="0" presId="urn:microsoft.com/office/officeart/2005/8/layout/vList4"/>
    <dgm:cxn modelId="{2F0A7BF4-3F10-421D-8FF3-E20430C450E4}" type="presParOf" srcId="{263AB0DD-59C7-4E29-B3DF-2B2AE1020634}" destId="{B8CB80E4-5C4E-48A8-970C-51E38A1FD086}" srcOrd="0" destOrd="0" presId="urn:microsoft.com/office/officeart/2005/8/layout/vList4"/>
    <dgm:cxn modelId="{6658E0BD-92FA-476B-BEBB-D78B849FC175}" type="presParOf" srcId="{263AB0DD-59C7-4E29-B3DF-2B2AE1020634}" destId="{CFAF2E09-3E0A-474E-9951-95C5A2EDB46B}" srcOrd="1" destOrd="0" presId="urn:microsoft.com/office/officeart/2005/8/layout/vList4"/>
    <dgm:cxn modelId="{365DC78C-3688-4A28-9896-CDEB8FE34039}" type="presParOf" srcId="{263AB0DD-59C7-4E29-B3DF-2B2AE1020634}" destId="{A180DDE0-510F-458B-8929-17B47DD2975D}" srcOrd="2" destOrd="0" presId="urn:microsoft.com/office/officeart/2005/8/layout/vList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BA36BF-AD5B-44A0-8184-AC79CF904CA7}" type="doc">
      <dgm:prSet loTypeId="urn:microsoft.com/office/officeart/2005/8/layout/hProcess4" loCatId="process" qsTypeId="urn:microsoft.com/office/officeart/2005/8/quickstyle/3d1" qsCatId="3D" csTypeId="urn:microsoft.com/office/officeart/2005/8/colors/accent6_2" csCatId="accent6" phldr="1"/>
      <dgm:spPr/>
      <dgm:t>
        <a:bodyPr/>
        <a:lstStyle/>
        <a:p>
          <a:endParaRPr lang="en-US"/>
        </a:p>
      </dgm:t>
    </dgm:pt>
    <dgm:pt modelId="{F1C2B95D-3FC5-49E7-A6A4-5ABCB968562E}">
      <dgm:prSet phldrT="[Text]"/>
      <dgm:spPr/>
      <dgm:t>
        <a:bodyPr/>
        <a:lstStyle/>
        <a:p>
          <a:r>
            <a:rPr lang="en-US" dirty="0"/>
            <a:t>Access</a:t>
          </a:r>
        </a:p>
      </dgm:t>
    </dgm:pt>
    <dgm:pt modelId="{2691D24B-2B2B-4C4C-9F14-E7915167F87E}" type="parTrans" cxnId="{92D9612F-307E-429A-8D6A-BC80D1BDB64B}">
      <dgm:prSet/>
      <dgm:spPr/>
      <dgm:t>
        <a:bodyPr/>
        <a:lstStyle/>
        <a:p>
          <a:endParaRPr lang="en-US"/>
        </a:p>
      </dgm:t>
    </dgm:pt>
    <dgm:pt modelId="{9D03E826-20D1-4815-8083-E5E2D6C402A2}" type="sibTrans" cxnId="{92D9612F-307E-429A-8D6A-BC80D1BDB64B}">
      <dgm:prSet/>
      <dgm:spPr/>
      <dgm:t>
        <a:bodyPr/>
        <a:lstStyle/>
        <a:p>
          <a:endParaRPr lang="en-US"/>
        </a:p>
      </dgm:t>
    </dgm:pt>
    <dgm:pt modelId="{69018680-90E0-40A8-9A28-EF307758803C}">
      <dgm:prSet phldrT="[Text]" custT="1"/>
      <dgm:spPr/>
      <dgm:t>
        <a:bodyPr/>
        <a:lstStyle/>
        <a:p>
          <a:r>
            <a:rPr lang="en-US" sz="1200" dirty="0"/>
            <a:t>IRAPO is aware of the challenges some units have in how PeopleSoft limits sub-units</a:t>
          </a:r>
        </a:p>
      </dgm:t>
    </dgm:pt>
    <dgm:pt modelId="{04713BFC-3A10-473A-8F4B-B34B219DE21C}" type="parTrans" cxnId="{96A16854-D447-41CE-A1A6-2837302E7DFE}">
      <dgm:prSet/>
      <dgm:spPr/>
      <dgm:t>
        <a:bodyPr/>
        <a:lstStyle/>
        <a:p>
          <a:endParaRPr lang="en-US"/>
        </a:p>
      </dgm:t>
    </dgm:pt>
    <dgm:pt modelId="{8D5989EA-1A3F-4FFE-BC7C-00616D5E6237}" type="sibTrans" cxnId="{96A16854-D447-41CE-A1A6-2837302E7DFE}">
      <dgm:prSet/>
      <dgm:spPr/>
      <dgm:t>
        <a:bodyPr/>
        <a:lstStyle/>
        <a:p>
          <a:endParaRPr lang="en-US"/>
        </a:p>
      </dgm:t>
    </dgm:pt>
    <dgm:pt modelId="{0B3DC565-5AE5-4E51-9433-DE0557B1B708}">
      <dgm:prSet phldrT="[Text]"/>
      <dgm:spPr/>
      <dgm:t>
        <a:bodyPr/>
        <a:lstStyle/>
        <a:p>
          <a:r>
            <a:rPr lang="en-US"/>
            <a:t>Section IV</a:t>
          </a:r>
          <a:endParaRPr lang="en-US" dirty="0"/>
        </a:p>
      </dgm:t>
    </dgm:pt>
    <dgm:pt modelId="{910C2422-DC33-4B78-A774-ABFAD6D97FC5}" type="parTrans" cxnId="{5636B536-097A-415F-830E-DCFA13BBF8BE}">
      <dgm:prSet/>
      <dgm:spPr/>
      <dgm:t>
        <a:bodyPr/>
        <a:lstStyle/>
        <a:p>
          <a:endParaRPr lang="en-US"/>
        </a:p>
      </dgm:t>
    </dgm:pt>
    <dgm:pt modelId="{5B77B155-C25F-4330-9B21-DC16C0187810}" type="sibTrans" cxnId="{5636B536-097A-415F-830E-DCFA13BBF8BE}">
      <dgm:prSet/>
      <dgm:spPr/>
      <dgm:t>
        <a:bodyPr/>
        <a:lstStyle/>
        <a:p>
          <a:endParaRPr lang="en-US"/>
        </a:p>
      </dgm:t>
    </dgm:pt>
    <dgm:pt modelId="{6B87F973-2870-42C1-A126-1534D78D9D3C}">
      <dgm:prSet custT="1"/>
      <dgm:spPr/>
      <dgm:t>
        <a:bodyPr/>
        <a:lstStyle/>
        <a:p>
          <a:r>
            <a:rPr lang="en-US" sz="1200" dirty="0"/>
            <a:t>Grant information was </a:t>
          </a:r>
          <a:r>
            <a:rPr lang="en-US" sz="1200" b="1" dirty="0"/>
            <a:t>not</a:t>
          </a:r>
          <a:r>
            <a:rPr lang="en-US" sz="1200" dirty="0"/>
            <a:t> able to auto-populate this year </a:t>
          </a:r>
        </a:p>
      </dgm:t>
    </dgm:pt>
    <dgm:pt modelId="{9A0432A3-CE17-45E5-A927-E5D0353F2B93}" type="parTrans" cxnId="{4EF1E66A-9FEB-489D-8F06-38F25E820F26}">
      <dgm:prSet/>
      <dgm:spPr/>
      <dgm:t>
        <a:bodyPr/>
        <a:lstStyle/>
        <a:p>
          <a:endParaRPr lang="en-US"/>
        </a:p>
      </dgm:t>
    </dgm:pt>
    <dgm:pt modelId="{87170561-3F09-4899-8FAA-FAEAE5D14369}" type="sibTrans" cxnId="{4EF1E66A-9FEB-489D-8F06-38F25E820F26}">
      <dgm:prSet/>
      <dgm:spPr/>
      <dgm:t>
        <a:bodyPr/>
        <a:lstStyle/>
        <a:p>
          <a:endParaRPr lang="en-US"/>
        </a:p>
      </dgm:t>
    </dgm:pt>
    <dgm:pt modelId="{E016AF63-7328-4B8E-9CD6-A0F9C3BD6366}">
      <dgm:prSet phldrT="[Text]"/>
      <dgm:spPr/>
      <dgm:t>
        <a:bodyPr/>
        <a:lstStyle/>
        <a:p>
          <a:r>
            <a:rPr lang="en-US" dirty="0"/>
            <a:t>Section III</a:t>
          </a:r>
        </a:p>
      </dgm:t>
    </dgm:pt>
    <dgm:pt modelId="{5EA63451-BBF9-413A-922F-8DF4371EF3CB}" type="parTrans" cxnId="{141406FE-09FE-4E9C-B292-A3C341CD887A}">
      <dgm:prSet/>
      <dgm:spPr/>
      <dgm:t>
        <a:bodyPr/>
        <a:lstStyle/>
        <a:p>
          <a:endParaRPr lang="en-US"/>
        </a:p>
      </dgm:t>
    </dgm:pt>
    <dgm:pt modelId="{ED60CEB0-E7D0-4D04-8A92-C65EC084B757}" type="sibTrans" cxnId="{141406FE-09FE-4E9C-B292-A3C341CD887A}">
      <dgm:prSet/>
      <dgm:spPr/>
      <dgm:t>
        <a:bodyPr/>
        <a:lstStyle/>
        <a:p>
          <a:endParaRPr lang="en-US"/>
        </a:p>
      </dgm:t>
    </dgm:pt>
    <dgm:pt modelId="{027BCE65-9082-4EE6-ADF4-E22792F10281}">
      <dgm:prSet phldrT="[Text]"/>
      <dgm:spPr/>
      <dgm:t>
        <a:bodyPr/>
        <a:lstStyle/>
        <a:p>
          <a:r>
            <a:rPr lang="en-US" dirty="0"/>
            <a:t>We are aware of the extra effort it takes to add Workload Equivalency rows and will be working with IRAPO to have the rows for Research and Service be automatic</a:t>
          </a:r>
        </a:p>
      </dgm:t>
    </dgm:pt>
    <dgm:pt modelId="{867268F4-114A-4183-B3D0-8CA6F81B460F}" type="parTrans" cxnId="{8094E696-EAF0-4928-8B6C-7F1DD0A3E08D}">
      <dgm:prSet/>
      <dgm:spPr/>
      <dgm:t>
        <a:bodyPr/>
        <a:lstStyle/>
        <a:p>
          <a:endParaRPr lang="en-US"/>
        </a:p>
      </dgm:t>
    </dgm:pt>
    <dgm:pt modelId="{7FA2C958-9C76-4211-A065-8C41F91C6A3B}" type="sibTrans" cxnId="{8094E696-EAF0-4928-8B6C-7F1DD0A3E08D}">
      <dgm:prSet/>
      <dgm:spPr/>
      <dgm:t>
        <a:bodyPr/>
        <a:lstStyle/>
        <a:p>
          <a:endParaRPr lang="en-US"/>
        </a:p>
      </dgm:t>
    </dgm:pt>
    <dgm:pt modelId="{703EE540-188C-45F3-9ABC-2C31C2E88FCE}" type="pres">
      <dgm:prSet presAssocID="{39BA36BF-AD5B-44A0-8184-AC79CF904CA7}" presName="Name0" presStyleCnt="0">
        <dgm:presLayoutVars>
          <dgm:dir/>
          <dgm:animLvl val="lvl"/>
          <dgm:resizeHandles val="exact"/>
        </dgm:presLayoutVars>
      </dgm:prSet>
      <dgm:spPr/>
    </dgm:pt>
    <dgm:pt modelId="{A7D96C69-94A4-4716-AF55-F6526368DBA3}" type="pres">
      <dgm:prSet presAssocID="{39BA36BF-AD5B-44A0-8184-AC79CF904CA7}" presName="tSp" presStyleCnt="0"/>
      <dgm:spPr/>
    </dgm:pt>
    <dgm:pt modelId="{D57FC993-29AA-4138-8340-CC8FFBB74A02}" type="pres">
      <dgm:prSet presAssocID="{39BA36BF-AD5B-44A0-8184-AC79CF904CA7}" presName="bSp" presStyleCnt="0"/>
      <dgm:spPr/>
    </dgm:pt>
    <dgm:pt modelId="{67D58F09-1CDE-4491-AD28-FF5373E4CAF1}" type="pres">
      <dgm:prSet presAssocID="{39BA36BF-AD5B-44A0-8184-AC79CF904CA7}" presName="process" presStyleCnt="0"/>
      <dgm:spPr/>
    </dgm:pt>
    <dgm:pt modelId="{37B1A0AF-8124-4FD4-8395-DFD8420CDC50}" type="pres">
      <dgm:prSet presAssocID="{F1C2B95D-3FC5-49E7-A6A4-5ABCB968562E}" presName="composite1" presStyleCnt="0"/>
      <dgm:spPr/>
    </dgm:pt>
    <dgm:pt modelId="{7D2C9273-E6EF-4188-8224-157F1B791F24}" type="pres">
      <dgm:prSet presAssocID="{F1C2B95D-3FC5-49E7-A6A4-5ABCB968562E}" presName="dummyNode1" presStyleLbl="node1" presStyleIdx="0" presStyleCnt="3"/>
      <dgm:spPr/>
    </dgm:pt>
    <dgm:pt modelId="{66C4D74D-B30B-40C1-AFC4-BB17870289BE}" type="pres">
      <dgm:prSet presAssocID="{F1C2B95D-3FC5-49E7-A6A4-5ABCB968562E}" presName="childNode1" presStyleLbl="bgAcc1" presStyleIdx="0" presStyleCnt="3">
        <dgm:presLayoutVars>
          <dgm:bulletEnabled val="1"/>
        </dgm:presLayoutVars>
      </dgm:prSet>
      <dgm:spPr/>
    </dgm:pt>
    <dgm:pt modelId="{7FE91BC1-F5E8-4EC9-B86C-6709CE514FC1}" type="pres">
      <dgm:prSet presAssocID="{F1C2B95D-3FC5-49E7-A6A4-5ABCB968562E}" presName="childNode1tx" presStyleLbl="bgAcc1" presStyleIdx="0" presStyleCnt="3">
        <dgm:presLayoutVars>
          <dgm:bulletEnabled val="1"/>
        </dgm:presLayoutVars>
      </dgm:prSet>
      <dgm:spPr/>
    </dgm:pt>
    <dgm:pt modelId="{0A9EB8AF-21FD-491E-849B-F9502A7DD18D}" type="pres">
      <dgm:prSet presAssocID="{F1C2B95D-3FC5-49E7-A6A4-5ABCB968562E}" presName="parentNode1" presStyleLbl="node1" presStyleIdx="0" presStyleCnt="3">
        <dgm:presLayoutVars>
          <dgm:chMax val="1"/>
          <dgm:bulletEnabled val="1"/>
        </dgm:presLayoutVars>
      </dgm:prSet>
      <dgm:spPr/>
    </dgm:pt>
    <dgm:pt modelId="{5B60C413-B72E-4E62-99A6-C2E859DED4BD}" type="pres">
      <dgm:prSet presAssocID="{F1C2B95D-3FC5-49E7-A6A4-5ABCB968562E}" presName="connSite1" presStyleCnt="0"/>
      <dgm:spPr/>
    </dgm:pt>
    <dgm:pt modelId="{8C8D2D01-F31E-49FC-A1D1-8DF1507C5349}" type="pres">
      <dgm:prSet presAssocID="{9D03E826-20D1-4815-8083-E5E2D6C402A2}" presName="Name9" presStyleLbl="sibTrans2D1" presStyleIdx="0" presStyleCnt="2"/>
      <dgm:spPr/>
    </dgm:pt>
    <dgm:pt modelId="{68E29431-0889-4C1C-89CC-3E548B3930E9}" type="pres">
      <dgm:prSet presAssocID="{E016AF63-7328-4B8E-9CD6-A0F9C3BD6366}" presName="composite2" presStyleCnt="0"/>
      <dgm:spPr/>
    </dgm:pt>
    <dgm:pt modelId="{55EA84B7-EE4D-4A1D-9DD2-FEFEF8C0607D}" type="pres">
      <dgm:prSet presAssocID="{E016AF63-7328-4B8E-9CD6-A0F9C3BD6366}" presName="dummyNode2" presStyleLbl="node1" presStyleIdx="0" presStyleCnt="3"/>
      <dgm:spPr/>
    </dgm:pt>
    <dgm:pt modelId="{ED6CA050-CA44-4F69-9C02-02D348273F80}" type="pres">
      <dgm:prSet presAssocID="{E016AF63-7328-4B8E-9CD6-A0F9C3BD6366}" presName="childNode2" presStyleLbl="bgAcc1" presStyleIdx="1" presStyleCnt="3">
        <dgm:presLayoutVars>
          <dgm:bulletEnabled val="1"/>
        </dgm:presLayoutVars>
      </dgm:prSet>
      <dgm:spPr/>
    </dgm:pt>
    <dgm:pt modelId="{146860D5-A427-4B25-A22F-CAFD4D847C47}" type="pres">
      <dgm:prSet presAssocID="{E016AF63-7328-4B8E-9CD6-A0F9C3BD6366}" presName="childNode2tx" presStyleLbl="bgAcc1" presStyleIdx="1" presStyleCnt="3">
        <dgm:presLayoutVars>
          <dgm:bulletEnabled val="1"/>
        </dgm:presLayoutVars>
      </dgm:prSet>
      <dgm:spPr/>
    </dgm:pt>
    <dgm:pt modelId="{E02866E3-CE96-4183-AD6B-8701C71D3656}" type="pres">
      <dgm:prSet presAssocID="{E016AF63-7328-4B8E-9CD6-A0F9C3BD6366}" presName="parentNode2" presStyleLbl="node1" presStyleIdx="1" presStyleCnt="3">
        <dgm:presLayoutVars>
          <dgm:chMax val="0"/>
          <dgm:bulletEnabled val="1"/>
        </dgm:presLayoutVars>
      </dgm:prSet>
      <dgm:spPr/>
    </dgm:pt>
    <dgm:pt modelId="{0B9F052F-797A-4E03-87BE-D00400BB8539}" type="pres">
      <dgm:prSet presAssocID="{E016AF63-7328-4B8E-9CD6-A0F9C3BD6366}" presName="connSite2" presStyleCnt="0"/>
      <dgm:spPr/>
    </dgm:pt>
    <dgm:pt modelId="{5E48632E-AE25-4770-A148-4C64F137AE12}" type="pres">
      <dgm:prSet presAssocID="{ED60CEB0-E7D0-4D04-8A92-C65EC084B757}" presName="Name18" presStyleLbl="sibTrans2D1" presStyleIdx="1" presStyleCnt="2"/>
      <dgm:spPr/>
    </dgm:pt>
    <dgm:pt modelId="{54B942BA-E6A0-42FB-822A-F5FD29325B18}" type="pres">
      <dgm:prSet presAssocID="{0B3DC565-5AE5-4E51-9433-DE0557B1B708}" presName="composite1" presStyleCnt="0"/>
      <dgm:spPr/>
    </dgm:pt>
    <dgm:pt modelId="{F6F852E0-57D6-4C1E-A618-E2736DB0B2D7}" type="pres">
      <dgm:prSet presAssocID="{0B3DC565-5AE5-4E51-9433-DE0557B1B708}" presName="dummyNode1" presStyleLbl="node1" presStyleIdx="1" presStyleCnt="3"/>
      <dgm:spPr/>
    </dgm:pt>
    <dgm:pt modelId="{2B1E0297-32E6-475A-B161-9365EE6E85C8}" type="pres">
      <dgm:prSet presAssocID="{0B3DC565-5AE5-4E51-9433-DE0557B1B708}" presName="childNode1" presStyleLbl="bgAcc1" presStyleIdx="2" presStyleCnt="3">
        <dgm:presLayoutVars>
          <dgm:bulletEnabled val="1"/>
        </dgm:presLayoutVars>
      </dgm:prSet>
      <dgm:spPr/>
    </dgm:pt>
    <dgm:pt modelId="{088DDE3C-3150-4306-B447-4D29F0010FA2}" type="pres">
      <dgm:prSet presAssocID="{0B3DC565-5AE5-4E51-9433-DE0557B1B708}" presName="childNode1tx" presStyleLbl="bgAcc1" presStyleIdx="2" presStyleCnt="3">
        <dgm:presLayoutVars>
          <dgm:bulletEnabled val="1"/>
        </dgm:presLayoutVars>
      </dgm:prSet>
      <dgm:spPr/>
    </dgm:pt>
    <dgm:pt modelId="{48DF72CF-EEE8-40A0-B828-F9319273433A}" type="pres">
      <dgm:prSet presAssocID="{0B3DC565-5AE5-4E51-9433-DE0557B1B708}" presName="parentNode1" presStyleLbl="node1" presStyleIdx="2" presStyleCnt="3">
        <dgm:presLayoutVars>
          <dgm:chMax val="1"/>
          <dgm:bulletEnabled val="1"/>
        </dgm:presLayoutVars>
      </dgm:prSet>
      <dgm:spPr/>
    </dgm:pt>
    <dgm:pt modelId="{3AE96870-CE01-405A-9F15-6D5B4789C6FB}" type="pres">
      <dgm:prSet presAssocID="{0B3DC565-5AE5-4E51-9433-DE0557B1B708}" presName="connSite1" presStyleCnt="0"/>
      <dgm:spPr/>
    </dgm:pt>
  </dgm:ptLst>
  <dgm:cxnLst>
    <dgm:cxn modelId="{A3D84C04-964A-4083-BFCF-E8862730D3DE}" type="presOf" srcId="{ED60CEB0-E7D0-4D04-8A92-C65EC084B757}" destId="{5E48632E-AE25-4770-A148-4C64F137AE12}" srcOrd="0" destOrd="0" presId="urn:microsoft.com/office/officeart/2005/8/layout/hProcess4"/>
    <dgm:cxn modelId="{58C4E71C-4A0D-4055-834E-27782FE6D615}" type="presOf" srcId="{39BA36BF-AD5B-44A0-8184-AC79CF904CA7}" destId="{703EE540-188C-45F3-9ABC-2C31C2E88FCE}" srcOrd="0" destOrd="0" presId="urn:microsoft.com/office/officeart/2005/8/layout/hProcess4"/>
    <dgm:cxn modelId="{D86BD52C-10CA-4DF9-B383-0741811EF166}" type="presOf" srcId="{9D03E826-20D1-4815-8083-E5E2D6C402A2}" destId="{8C8D2D01-F31E-49FC-A1D1-8DF1507C5349}" srcOrd="0" destOrd="0" presId="urn:microsoft.com/office/officeart/2005/8/layout/hProcess4"/>
    <dgm:cxn modelId="{92D9612F-307E-429A-8D6A-BC80D1BDB64B}" srcId="{39BA36BF-AD5B-44A0-8184-AC79CF904CA7}" destId="{F1C2B95D-3FC5-49E7-A6A4-5ABCB968562E}" srcOrd="0" destOrd="0" parTransId="{2691D24B-2B2B-4C4C-9F14-E7915167F87E}" sibTransId="{9D03E826-20D1-4815-8083-E5E2D6C402A2}"/>
    <dgm:cxn modelId="{125CE733-2273-49D5-822C-431B051EBC9E}" type="presOf" srcId="{F1C2B95D-3FC5-49E7-A6A4-5ABCB968562E}" destId="{0A9EB8AF-21FD-491E-849B-F9502A7DD18D}" srcOrd="0" destOrd="0" presId="urn:microsoft.com/office/officeart/2005/8/layout/hProcess4"/>
    <dgm:cxn modelId="{5636B536-097A-415F-830E-DCFA13BBF8BE}" srcId="{39BA36BF-AD5B-44A0-8184-AC79CF904CA7}" destId="{0B3DC565-5AE5-4E51-9433-DE0557B1B708}" srcOrd="2" destOrd="0" parTransId="{910C2422-DC33-4B78-A774-ABFAD6D97FC5}" sibTransId="{5B77B155-C25F-4330-9B21-DC16C0187810}"/>
    <dgm:cxn modelId="{4EF1E66A-9FEB-489D-8F06-38F25E820F26}" srcId="{0B3DC565-5AE5-4E51-9433-DE0557B1B708}" destId="{6B87F973-2870-42C1-A126-1534D78D9D3C}" srcOrd="0" destOrd="0" parTransId="{9A0432A3-CE17-45E5-A927-E5D0353F2B93}" sibTransId="{87170561-3F09-4899-8FAA-FAEAE5D14369}"/>
    <dgm:cxn modelId="{A7EA5F72-CA8B-4E69-A318-29F5C85CF4BB}" type="presOf" srcId="{69018680-90E0-40A8-9A28-EF307758803C}" destId="{66C4D74D-B30B-40C1-AFC4-BB17870289BE}" srcOrd="0" destOrd="0" presId="urn:microsoft.com/office/officeart/2005/8/layout/hProcess4"/>
    <dgm:cxn modelId="{96A16854-D447-41CE-A1A6-2837302E7DFE}" srcId="{F1C2B95D-3FC5-49E7-A6A4-5ABCB968562E}" destId="{69018680-90E0-40A8-9A28-EF307758803C}" srcOrd="0" destOrd="0" parTransId="{04713BFC-3A10-473A-8F4B-B34B219DE21C}" sibTransId="{8D5989EA-1A3F-4FFE-BC7C-00616D5E6237}"/>
    <dgm:cxn modelId="{42BA718C-A0CD-48C6-9D7C-2C4A3B76B661}" type="presOf" srcId="{6B87F973-2870-42C1-A126-1534D78D9D3C}" destId="{088DDE3C-3150-4306-B447-4D29F0010FA2}" srcOrd="1" destOrd="0" presId="urn:microsoft.com/office/officeart/2005/8/layout/hProcess4"/>
    <dgm:cxn modelId="{8094E696-EAF0-4928-8B6C-7F1DD0A3E08D}" srcId="{E016AF63-7328-4B8E-9CD6-A0F9C3BD6366}" destId="{027BCE65-9082-4EE6-ADF4-E22792F10281}" srcOrd="0" destOrd="0" parTransId="{867268F4-114A-4183-B3D0-8CA6F81B460F}" sibTransId="{7FA2C958-9C76-4211-A065-8C41F91C6A3B}"/>
    <dgm:cxn modelId="{35B004A4-5A4C-4BA6-8F9B-6E8B741A499A}" type="presOf" srcId="{0B3DC565-5AE5-4E51-9433-DE0557B1B708}" destId="{48DF72CF-EEE8-40A0-B828-F9319273433A}" srcOrd="0" destOrd="0" presId="urn:microsoft.com/office/officeart/2005/8/layout/hProcess4"/>
    <dgm:cxn modelId="{5BE3C3B4-4026-49BB-B793-ADCA331539C8}" type="presOf" srcId="{027BCE65-9082-4EE6-ADF4-E22792F10281}" destId="{ED6CA050-CA44-4F69-9C02-02D348273F80}" srcOrd="0" destOrd="0" presId="urn:microsoft.com/office/officeart/2005/8/layout/hProcess4"/>
    <dgm:cxn modelId="{7EB642C6-8E34-49FE-AB06-C13C885D7C99}" type="presOf" srcId="{69018680-90E0-40A8-9A28-EF307758803C}" destId="{7FE91BC1-F5E8-4EC9-B86C-6709CE514FC1}" srcOrd="1" destOrd="0" presId="urn:microsoft.com/office/officeart/2005/8/layout/hProcess4"/>
    <dgm:cxn modelId="{43E831DC-2DC6-4132-8EBD-089C033EF3BF}" type="presOf" srcId="{6B87F973-2870-42C1-A126-1534D78D9D3C}" destId="{2B1E0297-32E6-475A-B161-9365EE6E85C8}" srcOrd="0" destOrd="0" presId="urn:microsoft.com/office/officeart/2005/8/layout/hProcess4"/>
    <dgm:cxn modelId="{B02659E1-A9B1-4DF8-B8D5-418422FFE62A}" type="presOf" srcId="{027BCE65-9082-4EE6-ADF4-E22792F10281}" destId="{146860D5-A427-4B25-A22F-CAFD4D847C47}" srcOrd="1" destOrd="0" presId="urn:microsoft.com/office/officeart/2005/8/layout/hProcess4"/>
    <dgm:cxn modelId="{7B09F0E8-ACF2-477C-947F-C2E9155BBE25}" type="presOf" srcId="{E016AF63-7328-4B8E-9CD6-A0F9C3BD6366}" destId="{E02866E3-CE96-4183-AD6B-8701C71D3656}" srcOrd="0" destOrd="0" presId="urn:microsoft.com/office/officeart/2005/8/layout/hProcess4"/>
    <dgm:cxn modelId="{141406FE-09FE-4E9C-B292-A3C341CD887A}" srcId="{39BA36BF-AD5B-44A0-8184-AC79CF904CA7}" destId="{E016AF63-7328-4B8E-9CD6-A0F9C3BD6366}" srcOrd="1" destOrd="0" parTransId="{5EA63451-BBF9-413A-922F-8DF4371EF3CB}" sibTransId="{ED60CEB0-E7D0-4D04-8A92-C65EC084B757}"/>
    <dgm:cxn modelId="{702B6200-E7D5-4748-ABFC-C68E23085C15}" type="presParOf" srcId="{703EE540-188C-45F3-9ABC-2C31C2E88FCE}" destId="{A7D96C69-94A4-4716-AF55-F6526368DBA3}" srcOrd="0" destOrd="0" presId="urn:microsoft.com/office/officeart/2005/8/layout/hProcess4"/>
    <dgm:cxn modelId="{4BBDA030-0C1B-47C1-B499-28DD4E879AC8}" type="presParOf" srcId="{703EE540-188C-45F3-9ABC-2C31C2E88FCE}" destId="{D57FC993-29AA-4138-8340-CC8FFBB74A02}" srcOrd="1" destOrd="0" presId="urn:microsoft.com/office/officeart/2005/8/layout/hProcess4"/>
    <dgm:cxn modelId="{96626A34-2118-44DC-A79D-6706F33EC2B6}" type="presParOf" srcId="{703EE540-188C-45F3-9ABC-2C31C2E88FCE}" destId="{67D58F09-1CDE-4491-AD28-FF5373E4CAF1}" srcOrd="2" destOrd="0" presId="urn:microsoft.com/office/officeart/2005/8/layout/hProcess4"/>
    <dgm:cxn modelId="{9E35F2D5-BB76-4837-8E81-73CAA59C8234}" type="presParOf" srcId="{67D58F09-1CDE-4491-AD28-FF5373E4CAF1}" destId="{37B1A0AF-8124-4FD4-8395-DFD8420CDC50}" srcOrd="0" destOrd="0" presId="urn:microsoft.com/office/officeart/2005/8/layout/hProcess4"/>
    <dgm:cxn modelId="{5AC3201F-2F26-46FD-B4CC-CD7CA1A02C96}" type="presParOf" srcId="{37B1A0AF-8124-4FD4-8395-DFD8420CDC50}" destId="{7D2C9273-E6EF-4188-8224-157F1B791F24}" srcOrd="0" destOrd="0" presId="urn:microsoft.com/office/officeart/2005/8/layout/hProcess4"/>
    <dgm:cxn modelId="{36BE8909-DF67-4FE3-9B19-378FB46606F9}" type="presParOf" srcId="{37B1A0AF-8124-4FD4-8395-DFD8420CDC50}" destId="{66C4D74D-B30B-40C1-AFC4-BB17870289BE}" srcOrd="1" destOrd="0" presId="urn:microsoft.com/office/officeart/2005/8/layout/hProcess4"/>
    <dgm:cxn modelId="{EDC9E9DF-DFD9-45CF-8011-E172060C2C72}" type="presParOf" srcId="{37B1A0AF-8124-4FD4-8395-DFD8420CDC50}" destId="{7FE91BC1-F5E8-4EC9-B86C-6709CE514FC1}" srcOrd="2" destOrd="0" presId="urn:microsoft.com/office/officeart/2005/8/layout/hProcess4"/>
    <dgm:cxn modelId="{D5CC3A33-AE50-47FB-A83F-49283AEDB977}" type="presParOf" srcId="{37B1A0AF-8124-4FD4-8395-DFD8420CDC50}" destId="{0A9EB8AF-21FD-491E-849B-F9502A7DD18D}" srcOrd="3" destOrd="0" presId="urn:microsoft.com/office/officeart/2005/8/layout/hProcess4"/>
    <dgm:cxn modelId="{1AF7F957-61B5-435C-AE5E-137D977BF56F}" type="presParOf" srcId="{37B1A0AF-8124-4FD4-8395-DFD8420CDC50}" destId="{5B60C413-B72E-4E62-99A6-C2E859DED4BD}" srcOrd="4" destOrd="0" presId="urn:microsoft.com/office/officeart/2005/8/layout/hProcess4"/>
    <dgm:cxn modelId="{A66E9746-965E-411D-B65B-7D0DB5747FA0}" type="presParOf" srcId="{67D58F09-1CDE-4491-AD28-FF5373E4CAF1}" destId="{8C8D2D01-F31E-49FC-A1D1-8DF1507C5349}" srcOrd="1" destOrd="0" presId="urn:microsoft.com/office/officeart/2005/8/layout/hProcess4"/>
    <dgm:cxn modelId="{15410F34-AC83-45FC-B6E6-F67187CD1359}" type="presParOf" srcId="{67D58F09-1CDE-4491-AD28-FF5373E4CAF1}" destId="{68E29431-0889-4C1C-89CC-3E548B3930E9}" srcOrd="2" destOrd="0" presId="urn:microsoft.com/office/officeart/2005/8/layout/hProcess4"/>
    <dgm:cxn modelId="{9C68D8FA-9241-4651-8CFE-2833FF533955}" type="presParOf" srcId="{68E29431-0889-4C1C-89CC-3E548B3930E9}" destId="{55EA84B7-EE4D-4A1D-9DD2-FEFEF8C0607D}" srcOrd="0" destOrd="0" presId="urn:microsoft.com/office/officeart/2005/8/layout/hProcess4"/>
    <dgm:cxn modelId="{EFC7C440-9A79-4E59-9D9F-34E4B50C60B6}" type="presParOf" srcId="{68E29431-0889-4C1C-89CC-3E548B3930E9}" destId="{ED6CA050-CA44-4F69-9C02-02D348273F80}" srcOrd="1" destOrd="0" presId="urn:microsoft.com/office/officeart/2005/8/layout/hProcess4"/>
    <dgm:cxn modelId="{734FE13B-7CD9-4B9B-92BB-75CEF159679E}" type="presParOf" srcId="{68E29431-0889-4C1C-89CC-3E548B3930E9}" destId="{146860D5-A427-4B25-A22F-CAFD4D847C47}" srcOrd="2" destOrd="0" presId="urn:microsoft.com/office/officeart/2005/8/layout/hProcess4"/>
    <dgm:cxn modelId="{523C739E-6A95-4C92-95A3-0B45D5AF8413}" type="presParOf" srcId="{68E29431-0889-4C1C-89CC-3E548B3930E9}" destId="{E02866E3-CE96-4183-AD6B-8701C71D3656}" srcOrd="3" destOrd="0" presId="urn:microsoft.com/office/officeart/2005/8/layout/hProcess4"/>
    <dgm:cxn modelId="{FA6FB9D9-4C14-4401-88CF-6F9CC5518E24}" type="presParOf" srcId="{68E29431-0889-4C1C-89CC-3E548B3930E9}" destId="{0B9F052F-797A-4E03-87BE-D00400BB8539}" srcOrd="4" destOrd="0" presId="urn:microsoft.com/office/officeart/2005/8/layout/hProcess4"/>
    <dgm:cxn modelId="{6845892D-5D7E-47B7-8408-1F29116F091A}" type="presParOf" srcId="{67D58F09-1CDE-4491-AD28-FF5373E4CAF1}" destId="{5E48632E-AE25-4770-A148-4C64F137AE12}" srcOrd="3" destOrd="0" presId="urn:microsoft.com/office/officeart/2005/8/layout/hProcess4"/>
    <dgm:cxn modelId="{DCEB707E-EAE7-4E1A-9E63-8A5B54A55261}" type="presParOf" srcId="{67D58F09-1CDE-4491-AD28-FF5373E4CAF1}" destId="{54B942BA-E6A0-42FB-822A-F5FD29325B18}" srcOrd="4" destOrd="0" presId="urn:microsoft.com/office/officeart/2005/8/layout/hProcess4"/>
    <dgm:cxn modelId="{B2A08C71-594F-466B-99AE-ACACFDF087D7}" type="presParOf" srcId="{54B942BA-E6A0-42FB-822A-F5FD29325B18}" destId="{F6F852E0-57D6-4C1E-A618-E2736DB0B2D7}" srcOrd="0" destOrd="0" presId="urn:microsoft.com/office/officeart/2005/8/layout/hProcess4"/>
    <dgm:cxn modelId="{F0C95E5D-E6FC-4985-9E73-024FADB08205}" type="presParOf" srcId="{54B942BA-E6A0-42FB-822A-F5FD29325B18}" destId="{2B1E0297-32E6-475A-B161-9365EE6E85C8}" srcOrd="1" destOrd="0" presId="urn:microsoft.com/office/officeart/2005/8/layout/hProcess4"/>
    <dgm:cxn modelId="{34572185-A649-4003-8FD9-BF268BA7C60C}" type="presParOf" srcId="{54B942BA-E6A0-42FB-822A-F5FD29325B18}" destId="{088DDE3C-3150-4306-B447-4D29F0010FA2}" srcOrd="2" destOrd="0" presId="urn:microsoft.com/office/officeart/2005/8/layout/hProcess4"/>
    <dgm:cxn modelId="{156CC803-B691-449C-8578-DBAFDA60DC60}" type="presParOf" srcId="{54B942BA-E6A0-42FB-822A-F5FD29325B18}" destId="{48DF72CF-EEE8-40A0-B828-F9319273433A}" srcOrd="3" destOrd="0" presId="urn:microsoft.com/office/officeart/2005/8/layout/hProcess4"/>
    <dgm:cxn modelId="{FC820B85-A5E4-4914-9B6E-43EDAC2FE40D}" type="presParOf" srcId="{54B942BA-E6A0-42FB-822A-F5FD29325B18}" destId="{3AE96870-CE01-405A-9F15-6D5B4789C6FB}" srcOrd="4" destOrd="0" presId="urn:microsoft.com/office/officeart/2005/8/layout/h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DA696-E77C-420F-ADF5-163171770D59}">
      <dsp:nvSpPr>
        <dsp:cNvPr id="0" name=""/>
        <dsp:cNvSpPr/>
      </dsp:nvSpPr>
      <dsp:spPr>
        <a:xfrm>
          <a:off x="0" y="57641"/>
          <a:ext cx="6560433" cy="623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Purpose of WAT and what it will be used for</a:t>
          </a:r>
        </a:p>
      </dsp:txBody>
      <dsp:txXfrm>
        <a:off x="30442" y="88083"/>
        <a:ext cx="6499549" cy="562726"/>
      </dsp:txXfrm>
    </dsp:sp>
    <dsp:sp modelId="{C0DD7F99-C76D-49E8-80A4-CCFED68D6410}">
      <dsp:nvSpPr>
        <dsp:cNvPr id="0" name=""/>
        <dsp:cNvSpPr/>
      </dsp:nvSpPr>
      <dsp:spPr>
        <a:xfrm>
          <a:off x="0" y="756131"/>
          <a:ext cx="6560433" cy="623610"/>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Access, Process, Timeline</a:t>
          </a:r>
        </a:p>
      </dsp:txBody>
      <dsp:txXfrm>
        <a:off x="30442" y="786573"/>
        <a:ext cx="6499549" cy="562726"/>
      </dsp:txXfrm>
    </dsp:sp>
    <dsp:sp modelId="{A38A970C-7DC4-4513-9B4E-FB5E8311A2B5}">
      <dsp:nvSpPr>
        <dsp:cNvPr id="0" name=""/>
        <dsp:cNvSpPr/>
      </dsp:nvSpPr>
      <dsp:spPr>
        <a:xfrm>
          <a:off x="0" y="1454621"/>
          <a:ext cx="6560433" cy="62361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WAT Platform</a:t>
          </a:r>
        </a:p>
      </dsp:txBody>
      <dsp:txXfrm>
        <a:off x="30442" y="1485063"/>
        <a:ext cx="6499549" cy="562726"/>
      </dsp:txXfrm>
    </dsp:sp>
    <dsp:sp modelId="{DC478FC2-AB95-470F-8334-9198C48DCCCA}">
      <dsp:nvSpPr>
        <dsp:cNvPr id="0" name=""/>
        <dsp:cNvSpPr/>
      </dsp:nvSpPr>
      <dsp:spPr>
        <a:xfrm>
          <a:off x="0" y="2153112"/>
          <a:ext cx="6560433" cy="62361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Changes in WAT</a:t>
          </a:r>
        </a:p>
      </dsp:txBody>
      <dsp:txXfrm>
        <a:off x="30442" y="2183554"/>
        <a:ext cx="6499549" cy="562726"/>
      </dsp:txXfrm>
    </dsp:sp>
    <dsp:sp modelId="{A6531EE7-C512-4EBC-A0B0-A56969A38ACA}">
      <dsp:nvSpPr>
        <dsp:cNvPr id="0" name=""/>
        <dsp:cNvSpPr/>
      </dsp:nvSpPr>
      <dsp:spPr>
        <a:xfrm>
          <a:off x="0" y="2851602"/>
          <a:ext cx="6560433" cy="62361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Instruction – Section II</a:t>
          </a:r>
        </a:p>
      </dsp:txBody>
      <dsp:txXfrm>
        <a:off x="30442" y="2882044"/>
        <a:ext cx="6499549" cy="562726"/>
      </dsp:txXfrm>
    </dsp:sp>
    <dsp:sp modelId="{A16B13E9-6CB6-44A5-8B32-33E1DB1F473A}">
      <dsp:nvSpPr>
        <dsp:cNvPr id="0" name=""/>
        <dsp:cNvSpPr/>
      </dsp:nvSpPr>
      <dsp:spPr>
        <a:xfrm>
          <a:off x="0" y="3550092"/>
          <a:ext cx="6560433" cy="623610"/>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Non-Instruction – Section III	</a:t>
          </a:r>
        </a:p>
      </dsp:txBody>
      <dsp:txXfrm>
        <a:off x="30442" y="3580534"/>
        <a:ext cx="6499549" cy="562726"/>
      </dsp:txXfrm>
    </dsp:sp>
    <dsp:sp modelId="{DDB46643-A1E1-4D06-8524-561333A01DAB}">
      <dsp:nvSpPr>
        <dsp:cNvPr id="0" name=""/>
        <dsp:cNvSpPr/>
      </dsp:nvSpPr>
      <dsp:spPr>
        <a:xfrm>
          <a:off x="0" y="4248582"/>
          <a:ext cx="6560433" cy="6236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Supplemental Information</a:t>
          </a:r>
        </a:p>
      </dsp:txBody>
      <dsp:txXfrm>
        <a:off x="30442" y="4279024"/>
        <a:ext cx="6499549" cy="562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FFD85-4666-4A7A-8B4A-381CDB0718E0}">
      <dsp:nvSpPr>
        <dsp:cNvPr id="0" name=""/>
        <dsp:cNvSpPr/>
      </dsp:nvSpPr>
      <dsp:spPr>
        <a:xfrm>
          <a:off x="2202" y="18604"/>
          <a:ext cx="2147563" cy="85902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Access</a:t>
          </a:r>
        </a:p>
      </dsp:txBody>
      <dsp:txXfrm>
        <a:off x="2202" y="18604"/>
        <a:ext cx="2147563" cy="859025"/>
      </dsp:txXfrm>
    </dsp:sp>
    <dsp:sp modelId="{48ED007E-811F-468D-B9D1-E161188DCB65}">
      <dsp:nvSpPr>
        <dsp:cNvPr id="0" name=""/>
        <dsp:cNvSpPr/>
      </dsp:nvSpPr>
      <dsp:spPr>
        <a:xfrm>
          <a:off x="2202" y="877629"/>
          <a:ext cx="2147563" cy="428219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hlinkClick xmlns:r="http://schemas.openxmlformats.org/officeDocument/2006/relationships" r:id="rId1"/>
            </a:rPr>
            <a:t>Excel sheet</a:t>
          </a:r>
          <a:r>
            <a:rPr lang="en-US" sz="2000" kern="1200" dirty="0"/>
            <a:t> -</a:t>
          </a:r>
          <a:r>
            <a:rPr lang="en-US" sz="1200" kern="1200" dirty="0"/>
            <a:t> this will allow you to see who currently has access and allows for you to edit if there has been change in roles/personnel</a:t>
          </a:r>
        </a:p>
        <a:p>
          <a:pPr marL="228600" lvl="1" indent="-228600" algn="l" defTabSz="889000">
            <a:lnSpc>
              <a:spcPct val="90000"/>
            </a:lnSpc>
            <a:spcBef>
              <a:spcPct val="0"/>
            </a:spcBef>
            <a:spcAft>
              <a:spcPct val="15000"/>
            </a:spcAft>
            <a:buChar char="•"/>
          </a:pPr>
          <a:r>
            <a:rPr lang="en-US" sz="2000" kern="1200" dirty="0">
              <a:hlinkClick xmlns:r="http://schemas.openxmlformats.org/officeDocument/2006/relationships" r:id="rId2"/>
            </a:rPr>
            <a:t>WAT Link</a:t>
          </a:r>
          <a:endParaRPr lang="en-US" sz="2000" kern="1200" dirty="0"/>
        </a:p>
        <a:p>
          <a:pPr marL="228600" lvl="2" indent="-114300" algn="l" defTabSz="533400">
            <a:lnSpc>
              <a:spcPct val="90000"/>
            </a:lnSpc>
            <a:spcBef>
              <a:spcPct val="0"/>
            </a:spcBef>
            <a:spcAft>
              <a:spcPct val="15000"/>
            </a:spcAft>
            <a:buChar char="•"/>
          </a:pPr>
          <a:r>
            <a:rPr lang="en-US" sz="1200" kern="1200" dirty="0"/>
            <a:t>data.hawaii.edu/wat/#/</a:t>
          </a:r>
        </a:p>
      </dsp:txBody>
      <dsp:txXfrm>
        <a:off x="2202" y="877629"/>
        <a:ext cx="2147563" cy="4282199"/>
      </dsp:txXfrm>
    </dsp:sp>
    <dsp:sp modelId="{8DF26C6C-4F62-4BE7-9237-383621B05DE8}">
      <dsp:nvSpPr>
        <dsp:cNvPr id="0" name=""/>
        <dsp:cNvSpPr/>
      </dsp:nvSpPr>
      <dsp:spPr>
        <a:xfrm>
          <a:off x="2450425" y="18604"/>
          <a:ext cx="2147563" cy="85902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Process</a:t>
          </a:r>
        </a:p>
      </dsp:txBody>
      <dsp:txXfrm>
        <a:off x="2450425" y="18604"/>
        <a:ext cx="2147563" cy="859025"/>
      </dsp:txXfrm>
    </dsp:sp>
    <dsp:sp modelId="{0ACD604D-68CD-4949-BB49-8D5BF3A0AB1F}">
      <dsp:nvSpPr>
        <dsp:cNvPr id="0" name=""/>
        <dsp:cNvSpPr/>
      </dsp:nvSpPr>
      <dsp:spPr>
        <a:xfrm>
          <a:off x="2450425" y="877629"/>
          <a:ext cx="2147563" cy="4282199"/>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Dept Chair reviews templates to ensure all faculty are listed </a:t>
          </a:r>
          <a:r>
            <a:rPr lang="en-US" sz="1200" kern="1200" dirty="0"/>
            <a:t>(those with less than .10 FTE and lecturers will not show up)</a:t>
          </a:r>
        </a:p>
        <a:p>
          <a:pPr marL="171450" lvl="1" indent="-171450" algn="l" defTabSz="755650">
            <a:lnSpc>
              <a:spcPct val="90000"/>
            </a:lnSpc>
            <a:spcBef>
              <a:spcPct val="0"/>
            </a:spcBef>
            <a:spcAft>
              <a:spcPct val="15000"/>
            </a:spcAft>
            <a:buChar char="•"/>
          </a:pPr>
          <a:r>
            <a:rPr lang="en-US" sz="1700" kern="1200" dirty="0"/>
            <a:t>Inform Faculty of WAT access for their viewing</a:t>
          </a:r>
        </a:p>
        <a:p>
          <a:pPr marL="171450" lvl="1" indent="-171450" algn="l" defTabSz="755650">
            <a:lnSpc>
              <a:spcPct val="90000"/>
            </a:lnSpc>
            <a:spcBef>
              <a:spcPct val="0"/>
            </a:spcBef>
            <a:spcAft>
              <a:spcPct val="15000"/>
            </a:spcAft>
            <a:buChar char="•"/>
          </a:pPr>
          <a:r>
            <a:rPr lang="en-US" sz="1700" kern="1200" dirty="0"/>
            <a:t>Dept Chair works with Faculty to input information</a:t>
          </a:r>
        </a:p>
        <a:p>
          <a:pPr marL="171450" lvl="1" indent="-171450" algn="l" defTabSz="755650">
            <a:lnSpc>
              <a:spcPct val="90000"/>
            </a:lnSpc>
            <a:spcBef>
              <a:spcPct val="0"/>
            </a:spcBef>
            <a:spcAft>
              <a:spcPct val="15000"/>
            </a:spcAft>
            <a:buChar char="•"/>
          </a:pPr>
          <a:r>
            <a:rPr lang="en-US" sz="1700" kern="1200" dirty="0"/>
            <a:t>Dept Chair reviews and submits to Dean</a:t>
          </a:r>
        </a:p>
        <a:p>
          <a:pPr marL="171450" lvl="1" indent="-171450" algn="l" defTabSz="755650">
            <a:lnSpc>
              <a:spcPct val="90000"/>
            </a:lnSpc>
            <a:spcBef>
              <a:spcPct val="0"/>
            </a:spcBef>
            <a:spcAft>
              <a:spcPct val="15000"/>
            </a:spcAft>
            <a:buChar char="•"/>
          </a:pPr>
          <a:r>
            <a:rPr lang="en-US" sz="1700" kern="1200" dirty="0"/>
            <a:t>Dean approves and sends to OVPAE</a:t>
          </a:r>
        </a:p>
      </dsp:txBody>
      <dsp:txXfrm>
        <a:off x="2450425" y="877629"/>
        <a:ext cx="2147563" cy="4282199"/>
      </dsp:txXfrm>
    </dsp:sp>
    <dsp:sp modelId="{E9865A15-2FD0-416B-A7F8-8900C7BFE405}">
      <dsp:nvSpPr>
        <dsp:cNvPr id="0" name=""/>
        <dsp:cNvSpPr/>
      </dsp:nvSpPr>
      <dsp:spPr>
        <a:xfrm>
          <a:off x="4898647" y="18604"/>
          <a:ext cx="2147563" cy="85902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Timeline</a:t>
          </a:r>
        </a:p>
      </dsp:txBody>
      <dsp:txXfrm>
        <a:off x="4898647" y="18604"/>
        <a:ext cx="2147563" cy="859025"/>
      </dsp:txXfrm>
    </dsp:sp>
    <dsp:sp modelId="{5B11D5DC-B06F-4A60-A1F5-A05E9E68C175}">
      <dsp:nvSpPr>
        <dsp:cNvPr id="0" name=""/>
        <dsp:cNvSpPr/>
      </dsp:nvSpPr>
      <dsp:spPr>
        <a:xfrm>
          <a:off x="4898647" y="877629"/>
          <a:ext cx="2147563" cy="428219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WAT opens Sept 6, 2023</a:t>
          </a:r>
        </a:p>
        <a:p>
          <a:pPr marL="171450" lvl="1" indent="-171450" algn="l" defTabSz="755650">
            <a:lnSpc>
              <a:spcPct val="90000"/>
            </a:lnSpc>
            <a:spcBef>
              <a:spcPct val="0"/>
            </a:spcBef>
            <a:spcAft>
              <a:spcPct val="15000"/>
            </a:spcAft>
            <a:buChar char="•"/>
          </a:pPr>
          <a:r>
            <a:rPr lang="en-US" sz="1700" kern="1200" dirty="0">
              <a:solidFill>
                <a:srgbClr val="FF0000"/>
              </a:solidFill>
            </a:rPr>
            <a:t>Unit’s develop their own internal deadlines </a:t>
          </a:r>
        </a:p>
        <a:p>
          <a:pPr marL="171450" lvl="1" indent="-171450" algn="l" defTabSz="755650">
            <a:lnSpc>
              <a:spcPct val="90000"/>
            </a:lnSpc>
            <a:spcBef>
              <a:spcPct val="0"/>
            </a:spcBef>
            <a:spcAft>
              <a:spcPct val="15000"/>
            </a:spcAft>
            <a:buChar char="•"/>
          </a:pPr>
          <a:r>
            <a:rPr lang="en-US" sz="1700" kern="1200" dirty="0"/>
            <a:t>Deans/Directors submit to OVPAE by Nov. 17, 2023</a:t>
          </a:r>
        </a:p>
        <a:p>
          <a:pPr marL="171450" lvl="1" indent="-171450" algn="l" defTabSz="755650">
            <a:lnSpc>
              <a:spcPct val="90000"/>
            </a:lnSpc>
            <a:spcBef>
              <a:spcPct val="0"/>
            </a:spcBef>
            <a:spcAft>
              <a:spcPct val="15000"/>
            </a:spcAft>
            <a:buChar char="•"/>
          </a:pPr>
          <a:r>
            <a:rPr lang="en-US" sz="1700" kern="1200" dirty="0"/>
            <a:t>OVPAE sends to IRAPO by Nov</a:t>
          </a:r>
          <a:r>
            <a:rPr lang="haw-US" sz="1700" kern="1200" dirty="0"/>
            <a:t>.</a:t>
          </a:r>
          <a:r>
            <a:rPr lang="en-US" sz="1700" kern="1200" dirty="0"/>
            <a:t> 22, 2023</a:t>
          </a:r>
        </a:p>
        <a:p>
          <a:pPr marL="171450" lvl="1" indent="-171450" algn="l" defTabSz="755650">
            <a:lnSpc>
              <a:spcPct val="90000"/>
            </a:lnSpc>
            <a:spcBef>
              <a:spcPct val="0"/>
            </a:spcBef>
            <a:spcAft>
              <a:spcPct val="15000"/>
            </a:spcAft>
            <a:buChar char="•"/>
          </a:pPr>
          <a:r>
            <a:rPr lang="en-US" sz="1700" kern="1200" dirty="0"/>
            <a:t>IRAPO submits to BOR by January</a:t>
          </a:r>
        </a:p>
      </dsp:txBody>
      <dsp:txXfrm>
        <a:off x="4898647" y="877629"/>
        <a:ext cx="2147563" cy="4282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690F8-37D8-400A-A706-A87797DF7CB7}">
      <dsp:nvSpPr>
        <dsp:cNvPr id="0" name=""/>
        <dsp:cNvSpPr/>
      </dsp:nvSpPr>
      <dsp:spPr>
        <a:xfrm>
          <a:off x="-5725577" y="-876386"/>
          <a:ext cx="6816649" cy="6816649"/>
        </a:xfrm>
        <a:prstGeom prst="blockArc">
          <a:avLst>
            <a:gd name="adj1" fmla="val 18900000"/>
            <a:gd name="adj2" fmla="val 2700000"/>
            <a:gd name="adj3" fmla="val 317"/>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A210C6-8A96-49F5-844E-C1E44294C94F}">
      <dsp:nvSpPr>
        <dsp:cNvPr id="0" name=""/>
        <dsp:cNvSpPr/>
      </dsp:nvSpPr>
      <dsp:spPr>
        <a:xfrm>
          <a:off x="571120" y="389310"/>
          <a:ext cx="6486254" cy="7790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352"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Depending on your specific role (e.g., Faculty Member or Department Chair) you may have a different view in the platform</a:t>
          </a:r>
        </a:p>
      </dsp:txBody>
      <dsp:txXfrm>
        <a:off x="571120" y="389310"/>
        <a:ext cx="6486254" cy="779026"/>
      </dsp:txXfrm>
    </dsp:sp>
    <dsp:sp modelId="{E89CEF0F-C92D-4546-A06C-411FB1A38564}">
      <dsp:nvSpPr>
        <dsp:cNvPr id="0" name=""/>
        <dsp:cNvSpPr/>
      </dsp:nvSpPr>
      <dsp:spPr>
        <a:xfrm>
          <a:off x="84229" y="291932"/>
          <a:ext cx="973783" cy="97378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51FBDB-E49B-4F37-B239-1338C192EA78}">
      <dsp:nvSpPr>
        <dsp:cNvPr id="0" name=""/>
        <dsp:cNvSpPr/>
      </dsp:nvSpPr>
      <dsp:spPr>
        <a:xfrm>
          <a:off x="1017754" y="1558053"/>
          <a:ext cx="6039620" cy="779026"/>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352"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If the WAT link does not work, please try to clear cache first and use Google Chrome, if both do not work then contact me directly at </a:t>
          </a:r>
          <a:r>
            <a:rPr lang="en-US" sz="1600" kern="1200" dirty="0">
              <a:hlinkClick xmlns:r="http://schemas.openxmlformats.org/officeDocument/2006/relationships" r:id="rId1"/>
            </a:rPr>
            <a:t>voong@hawaii.edu</a:t>
          </a:r>
          <a:r>
            <a:rPr lang="en-US" sz="1600" kern="1200" dirty="0"/>
            <a:t> </a:t>
          </a:r>
        </a:p>
      </dsp:txBody>
      <dsp:txXfrm>
        <a:off x="1017754" y="1558053"/>
        <a:ext cx="6039620" cy="779026"/>
      </dsp:txXfrm>
    </dsp:sp>
    <dsp:sp modelId="{CBF1D5A7-8B46-4F62-BE43-E7584EA08CC8}">
      <dsp:nvSpPr>
        <dsp:cNvPr id="0" name=""/>
        <dsp:cNvSpPr/>
      </dsp:nvSpPr>
      <dsp:spPr>
        <a:xfrm>
          <a:off x="530863" y="1460675"/>
          <a:ext cx="973783" cy="973783"/>
        </a:xfrm>
        <a:prstGeom prst="ellipse">
          <a:avLst/>
        </a:prstGeom>
        <a:solidFill>
          <a:schemeClr val="lt1">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EF048D-2020-4A76-8349-388FD740AB54}">
      <dsp:nvSpPr>
        <dsp:cNvPr id="0" name=""/>
        <dsp:cNvSpPr/>
      </dsp:nvSpPr>
      <dsp:spPr>
        <a:xfrm>
          <a:off x="1017754" y="2726795"/>
          <a:ext cx="6039620" cy="779026"/>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352" tIns="40640" rIns="40640" bIns="40640" numCol="1" spcCol="1270" anchor="ctr" anchorCtr="0">
          <a:noAutofit/>
        </a:bodyPr>
        <a:lstStyle/>
        <a:p>
          <a:pPr marL="0" lvl="0" indent="0" algn="l" defTabSz="711200">
            <a:lnSpc>
              <a:spcPct val="90000"/>
            </a:lnSpc>
            <a:spcBef>
              <a:spcPct val="0"/>
            </a:spcBef>
            <a:spcAft>
              <a:spcPct val="35000"/>
            </a:spcAft>
            <a:buNone/>
          </a:pPr>
          <a:r>
            <a:rPr lang="haw-US" sz="1600" kern="1200" dirty="0"/>
            <a:t>As this is a retroactive data collection, please m</a:t>
          </a:r>
          <a:r>
            <a:rPr lang="en-US" sz="1600" kern="1200" dirty="0" err="1"/>
            <a:t>ake</a:t>
          </a:r>
          <a:r>
            <a:rPr lang="haw-US" sz="1600" kern="1200" dirty="0"/>
            <a:t> </a:t>
          </a:r>
          <a:r>
            <a:rPr lang="en-US" sz="1600" kern="1200" dirty="0"/>
            <a:t>sure to select AY 2022-2023</a:t>
          </a:r>
        </a:p>
      </dsp:txBody>
      <dsp:txXfrm>
        <a:off x="1017754" y="2726795"/>
        <a:ext cx="6039620" cy="779026"/>
      </dsp:txXfrm>
    </dsp:sp>
    <dsp:sp modelId="{6D89134B-134E-4817-8346-33AD27256C5A}">
      <dsp:nvSpPr>
        <dsp:cNvPr id="0" name=""/>
        <dsp:cNvSpPr/>
      </dsp:nvSpPr>
      <dsp:spPr>
        <a:xfrm>
          <a:off x="530863" y="2629417"/>
          <a:ext cx="973783" cy="973783"/>
        </a:xfrm>
        <a:prstGeom prst="ellipse">
          <a:avLst/>
        </a:prstGeom>
        <a:solidFill>
          <a:schemeClr val="lt1">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F25A3A-FE29-45D7-94F9-D320458A7640}">
      <dsp:nvSpPr>
        <dsp:cNvPr id="0" name=""/>
        <dsp:cNvSpPr/>
      </dsp:nvSpPr>
      <dsp:spPr>
        <a:xfrm>
          <a:off x="571120" y="3895538"/>
          <a:ext cx="6486254" cy="77902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352" tIns="40640" rIns="40640" bIns="40640" numCol="1" spcCol="1270" anchor="ctr" anchorCtr="0">
          <a:noAutofit/>
        </a:bodyPr>
        <a:lstStyle/>
        <a:p>
          <a:pPr marL="0" lvl="0" indent="0" algn="l" defTabSz="711200">
            <a:lnSpc>
              <a:spcPct val="90000"/>
            </a:lnSpc>
            <a:spcBef>
              <a:spcPct val="0"/>
            </a:spcBef>
            <a:spcAft>
              <a:spcPct val="35000"/>
            </a:spcAft>
            <a:buNone/>
          </a:pPr>
          <a:r>
            <a:rPr lang="haw-US" sz="1600" kern="1200" dirty="0"/>
            <a:t>If a faculty member has a joint position – both units will have access to the faculty memberʻs template – please verify what would fall under your purview. </a:t>
          </a:r>
          <a:endParaRPr lang="en-US" sz="1600" kern="1200" dirty="0"/>
        </a:p>
      </dsp:txBody>
      <dsp:txXfrm>
        <a:off x="571120" y="3895538"/>
        <a:ext cx="6486254" cy="779026"/>
      </dsp:txXfrm>
    </dsp:sp>
    <dsp:sp modelId="{45AD7085-E52E-47D5-A4A5-29144830038D}">
      <dsp:nvSpPr>
        <dsp:cNvPr id="0" name=""/>
        <dsp:cNvSpPr/>
      </dsp:nvSpPr>
      <dsp:spPr>
        <a:xfrm>
          <a:off x="84229" y="3798160"/>
          <a:ext cx="973783" cy="973783"/>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7837C-E129-48C7-A550-72866353D24A}">
      <dsp:nvSpPr>
        <dsp:cNvPr id="0" name=""/>
        <dsp:cNvSpPr/>
      </dsp:nvSpPr>
      <dsp:spPr>
        <a:xfrm>
          <a:off x="0" y="0"/>
          <a:ext cx="7811821" cy="210319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		</a:t>
          </a:r>
        </a:p>
        <a:p>
          <a:pPr marL="171450" lvl="1" indent="-171450" algn="l" defTabSz="711200">
            <a:lnSpc>
              <a:spcPct val="90000"/>
            </a:lnSpc>
            <a:spcBef>
              <a:spcPct val="0"/>
            </a:spcBef>
            <a:spcAft>
              <a:spcPct val="15000"/>
            </a:spcAft>
            <a:buChar char="•"/>
          </a:pPr>
          <a:r>
            <a:rPr lang="en-US" sz="1600" kern="1200" dirty="0">
              <a:solidFill>
                <a:schemeClr val="tx1"/>
              </a:solidFill>
            </a:rPr>
            <a:t>Data is pulled from banner</a:t>
          </a:r>
        </a:p>
        <a:p>
          <a:pPr marL="171450" lvl="1" indent="-171450" algn="l" defTabSz="711200">
            <a:lnSpc>
              <a:spcPct val="90000"/>
            </a:lnSpc>
            <a:spcBef>
              <a:spcPct val="0"/>
            </a:spcBef>
            <a:spcAft>
              <a:spcPct val="15000"/>
            </a:spcAft>
            <a:buChar char="•"/>
          </a:pPr>
          <a:r>
            <a:rPr lang="en-US" sz="1600" kern="1200" dirty="0">
              <a:solidFill>
                <a:schemeClr val="tx1"/>
              </a:solidFill>
            </a:rPr>
            <a:t>Please verify the information with the faculty member, if changes are needed please modify and provide context to the changes in “Classroom TE Adjustment Justification”</a:t>
          </a:r>
        </a:p>
        <a:p>
          <a:pPr marL="171450" lvl="1" indent="-171450" algn="l" defTabSz="711200">
            <a:lnSpc>
              <a:spcPct val="90000"/>
            </a:lnSpc>
            <a:spcBef>
              <a:spcPct val="0"/>
            </a:spcBef>
            <a:spcAft>
              <a:spcPct val="15000"/>
            </a:spcAft>
            <a:buChar char="•"/>
          </a:pPr>
          <a:r>
            <a:rPr lang="en-US" sz="1600" kern="1200" dirty="0">
              <a:solidFill>
                <a:schemeClr val="tx1"/>
              </a:solidFill>
            </a:rPr>
            <a:t>Overload at this juncture is specific to teaching AND during the on-duty period</a:t>
          </a:r>
        </a:p>
      </dsp:txBody>
      <dsp:txXfrm>
        <a:off x="1738368" y="0"/>
        <a:ext cx="6073452" cy="2103196"/>
      </dsp:txXfrm>
    </dsp:sp>
    <dsp:sp modelId="{440C4B3C-CA74-4D0A-BA2D-3CF47A0D4D07}">
      <dsp:nvSpPr>
        <dsp:cNvPr id="0" name=""/>
        <dsp:cNvSpPr/>
      </dsp:nvSpPr>
      <dsp:spPr>
        <a:xfrm>
          <a:off x="176004" y="347581"/>
          <a:ext cx="1562364" cy="1408033"/>
        </a:xfrm>
        <a:prstGeom prst="roundRect">
          <a:avLst>
            <a:gd name="adj" fmla="val 1000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B062EF-A70C-48B2-A71D-F6DC1562E45E}">
      <dsp:nvSpPr>
        <dsp:cNvPr id="0" name=""/>
        <dsp:cNvSpPr/>
      </dsp:nvSpPr>
      <dsp:spPr>
        <a:xfrm>
          <a:off x="0" y="2279200"/>
          <a:ext cx="7811821" cy="1760041"/>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a:solidFill>
                <a:schemeClr val="tx1"/>
              </a:solidFill>
            </a:rPr>
            <a:t>Courses in a classroom setting and have set credit hours </a:t>
          </a:r>
        </a:p>
        <a:p>
          <a:pPr marL="171450" lvl="1" indent="-171450" algn="l" defTabSz="711200">
            <a:lnSpc>
              <a:spcPct val="90000"/>
            </a:lnSpc>
            <a:spcBef>
              <a:spcPct val="0"/>
            </a:spcBef>
            <a:spcAft>
              <a:spcPct val="15000"/>
            </a:spcAft>
            <a:buChar char="•"/>
          </a:pPr>
          <a:r>
            <a:rPr lang="en-US" sz="1600" kern="1200" dirty="0">
              <a:solidFill>
                <a:schemeClr val="tx1"/>
              </a:solidFill>
            </a:rPr>
            <a:t>XL stands for cross-listed course</a:t>
          </a:r>
        </a:p>
        <a:p>
          <a:pPr marL="171450" lvl="1" indent="-171450" algn="l" defTabSz="711200">
            <a:lnSpc>
              <a:spcPct val="90000"/>
            </a:lnSpc>
            <a:spcBef>
              <a:spcPct val="0"/>
            </a:spcBef>
            <a:spcAft>
              <a:spcPct val="15000"/>
            </a:spcAft>
            <a:buChar char="•"/>
          </a:pPr>
          <a:r>
            <a:rPr lang="en-US" sz="1600" kern="1200" dirty="0">
              <a:solidFill>
                <a:schemeClr val="tx1"/>
              </a:solidFill>
            </a:rPr>
            <a:t>Regs stands for number of registered students</a:t>
          </a:r>
        </a:p>
        <a:p>
          <a:pPr marL="171450" lvl="1" indent="-171450" algn="l" defTabSz="711200">
            <a:lnSpc>
              <a:spcPct val="90000"/>
            </a:lnSpc>
            <a:spcBef>
              <a:spcPct val="0"/>
            </a:spcBef>
            <a:spcAft>
              <a:spcPct val="15000"/>
            </a:spcAft>
            <a:buChar char="•"/>
          </a:pPr>
          <a:r>
            <a:rPr lang="en-US" sz="1600" kern="1200" dirty="0">
              <a:solidFill>
                <a:schemeClr val="tx1"/>
              </a:solidFill>
            </a:rPr>
            <a:t>Credit hours calculated based on what is being pulled from banner</a:t>
          </a:r>
        </a:p>
      </dsp:txBody>
      <dsp:txXfrm>
        <a:off x="1738368" y="2279200"/>
        <a:ext cx="6073452" cy="1760041"/>
      </dsp:txXfrm>
    </dsp:sp>
    <dsp:sp modelId="{A44E13E1-3ADD-42F3-A03D-56644C7FBC1F}">
      <dsp:nvSpPr>
        <dsp:cNvPr id="0" name=""/>
        <dsp:cNvSpPr/>
      </dsp:nvSpPr>
      <dsp:spPr>
        <a:xfrm>
          <a:off x="176004" y="2455204"/>
          <a:ext cx="1562364" cy="1408033"/>
        </a:xfrm>
        <a:prstGeom prst="roundRect">
          <a:avLst>
            <a:gd name="adj" fmla="val 10000"/>
          </a:avLst>
        </a:prstGeom>
        <a:solidFill>
          <a:schemeClr val="accent5">
            <a:tint val="50000"/>
            <a:hueOff val="-3364820"/>
            <a:satOff val="-11474"/>
            <a:lumOff val="-19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CB80E4-5C4E-48A8-970C-51E38A1FD086}">
      <dsp:nvSpPr>
        <dsp:cNvPr id="0" name=""/>
        <dsp:cNvSpPr/>
      </dsp:nvSpPr>
      <dsp:spPr>
        <a:xfrm>
          <a:off x="0" y="4215246"/>
          <a:ext cx="7811821" cy="1760041"/>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977900">
            <a:lnSpc>
              <a:spcPct val="90000"/>
            </a:lnSpc>
            <a:spcBef>
              <a:spcPct val="0"/>
            </a:spcBef>
            <a:spcAft>
              <a:spcPct val="35000"/>
            </a:spcAft>
            <a:buNone/>
          </a:pPr>
          <a:endParaRPr lang="en-US" sz="2200" kern="1200" dirty="0"/>
        </a:p>
        <a:p>
          <a:pPr marL="171450" lvl="1" indent="-171450" algn="l" defTabSz="711200">
            <a:lnSpc>
              <a:spcPct val="90000"/>
            </a:lnSpc>
            <a:spcBef>
              <a:spcPct val="0"/>
            </a:spcBef>
            <a:spcAft>
              <a:spcPct val="15000"/>
            </a:spcAft>
            <a:buChar char="•"/>
          </a:pPr>
          <a:r>
            <a:rPr lang="en-US" sz="1600" kern="1200" dirty="0">
              <a:solidFill>
                <a:schemeClr val="tx1"/>
              </a:solidFill>
            </a:rPr>
            <a:t>Directed Studies, Thesis Research, Dissertation Research courses (typically ends in 99 or 00)  </a:t>
          </a:r>
        </a:p>
        <a:p>
          <a:pPr marL="171450" lvl="1" indent="-171450" algn="l" defTabSz="711200">
            <a:lnSpc>
              <a:spcPct val="90000"/>
            </a:lnSpc>
            <a:spcBef>
              <a:spcPct val="0"/>
            </a:spcBef>
            <a:spcAft>
              <a:spcPct val="15000"/>
            </a:spcAft>
            <a:buChar char="•"/>
          </a:pPr>
          <a:r>
            <a:rPr lang="en-US" sz="1600" kern="1200" dirty="0">
              <a:solidFill>
                <a:schemeClr val="tx1"/>
              </a:solidFill>
            </a:rPr>
            <a:t>Credit Hours CANNOT be calculated as there is a range of credits- so mu</a:t>
          </a:r>
          <a:r>
            <a:rPr lang="haw-US" sz="1600" kern="1200" dirty="0">
              <a:solidFill>
                <a:schemeClr val="tx1"/>
              </a:solidFill>
            </a:rPr>
            <a:t>st</a:t>
          </a:r>
          <a:r>
            <a:rPr lang="en-US" sz="1600" kern="1200" dirty="0">
              <a:solidFill>
                <a:schemeClr val="tx1"/>
              </a:solidFill>
            </a:rPr>
            <a:t> be manually entered under Individual Instruction </a:t>
          </a:r>
        </a:p>
      </dsp:txBody>
      <dsp:txXfrm>
        <a:off x="1738368" y="4215246"/>
        <a:ext cx="6073452" cy="1760041"/>
      </dsp:txXfrm>
    </dsp:sp>
    <dsp:sp modelId="{CFAF2E09-3E0A-474E-9951-95C5A2EDB46B}">
      <dsp:nvSpPr>
        <dsp:cNvPr id="0" name=""/>
        <dsp:cNvSpPr/>
      </dsp:nvSpPr>
      <dsp:spPr>
        <a:xfrm>
          <a:off x="177886" y="4391503"/>
          <a:ext cx="1558598" cy="1407526"/>
        </a:xfrm>
        <a:prstGeom prst="roundRect">
          <a:avLst>
            <a:gd name="adj" fmla="val 10000"/>
          </a:avLst>
        </a:prstGeom>
        <a:solidFill>
          <a:schemeClr val="accent5">
            <a:tint val="50000"/>
            <a:hueOff val="-6729641"/>
            <a:satOff val="-22947"/>
            <a:lumOff val="-3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4D74D-B30B-40C1-AFC4-BB17870289BE}">
      <dsp:nvSpPr>
        <dsp:cNvPr id="0" name=""/>
        <dsp:cNvSpPr/>
      </dsp:nvSpPr>
      <dsp:spPr>
        <a:xfrm>
          <a:off x="295397" y="686560"/>
          <a:ext cx="1599523" cy="1319272"/>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145" tIns="17145" rIns="17145" bIns="17145" numCol="1" spcCol="1270" anchor="t" anchorCtr="0">
          <a:noAutofit/>
        </a:bodyPr>
        <a:lstStyle/>
        <a:p>
          <a:pPr marL="114300" lvl="1" indent="-114300" algn="l" defTabSz="533400">
            <a:lnSpc>
              <a:spcPct val="90000"/>
            </a:lnSpc>
            <a:spcBef>
              <a:spcPct val="0"/>
            </a:spcBef>
            <a:spcAft>
              <a:spcPct val="15000"/>
            </a:spcAft>
            <a:buChar char="•"/>
          </a:pPr>
          <a:r>
            <a:rPr lang="en-US" sz="1200" kern="1200" dirty="0"/>
            <a:t>IRAPO is aware of the challenges some units have in how PeopleSoft limits sub-units</a:t>
          </a:r>
        </a:p>
      </dsp:txBody>
      <dsp:txXfrm>
        <a:off x="325757" y="716920"/>
        <a:ext cx="1538803" cy="975851"/>
      </dsp:txXfrm>
    </dsp:sp>
    <dsp:sp modelId="{8C8D2D01-F31E-49FC-A1D1-8DF1507C5349}">
      <dsp:nvSpPr>
        <dsp:cNvPr id="0" name=""/>
        <dsp:cNvSpPr/>
      </dsp:nvSpPr>
      <dsp:spPr>
        <a:xfrm>
          <a:off x="1174907" y="931164"/>
          <a:ext cx="1866805" cy="1866805"/>
        </a:xfrm>
        <a:prstGeom prst="leftCircularArrow">
          <a:avLst>
            <a:gd name="adj1" fmla="val 3701"/>
            <a:gd name="adj2" fmla="val 461465"/>
            <a:gd name="adj3" fmla="val 2236976"/>
            <a:gd name="adj4" fmla="val 9024489"/>
            <a:gd name="adj5" fmla="val 4318"/>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A9EB8AF-21FD-491E-849B-F9502A7DD18D}">
      <dsp:nvSpPr>
        <dsp:cNvPr id="0" name=""/>
        <dsp:cNvSpPr/>
      </dsp:nvSpPr>
      <dsp:spPr>
        <a:xfrm>
          <a:off x="650846" y="1723131"/>
          <a:ext cx="1421798" cy="56540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Access</a:t>
          </a:r>
        </a:p>
      </dsp:txBody>
      <dsp:txXfrm>
        <a:off x="667406" y="1739691"/>
        <a:ext cx="1388678" cy="532282"/>
      </dsp:txXfrm>
    </dsp:sp>
    <dsp:sp modelId="{ED6CA050-CA44-4F69-9C02-02D348273F80}">
      <dsp:nvSpPr>
        <dsp:cNvPr id="0" name=""/>
        <dsp:cNvSpPr/>
      </dsp:nvSpPr>
      <dsp:spPr>
        <a:xfrm>
          <a:off x="2401675" y="686560"/>
          <a:ext cx="1599523" cy="1319272"/>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a:t>We are aware of the extra effort it takes to add Workload Equivalency rows and will be working with IRAPO to have the rows for Research and Service be automatic</a:t>
          </a:r>
        </a:p>
      </dsp:txBody>
      <dsp:txXfrm>
        <a:off x="2432035" y="999621"/>
        <a:ext cx="1538803" cy="975851"/>
      </dsp:txXfrm>
    </dsp:sp>
    <dsp:sp modelId="{5E48632E-AE25-4770-A148-4C64F137AE12}">
      <dsp:nvSpPr>
        <dsp:cNvPr id="0" name=""/>
        <dsp:cNvSpPr/>
      </dsp:nvSpPr>
      <dsp:spPr>
        <a:xfrm>
          <a:off x="3267856" y="-157304"/>
          <a:ext cx="2071189" cy="2071189"/>
        </a:xfrm>
        <a:prstGeom prst="circularArrow">
          <a:avLst>
            <a:gd name="adj1" fmla="val 3336"/>
            <a:gd name="adj2" fmla="val 412317"/>
            <a:gd name="adj3" fmla="val 19412172"/>
            <a:gd name="adj4" fmla="val 12575511"/>
            <a:gd name="adj5" fmla="val 3892"/>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02866E3-CE96-4183-AD6B-8701C71D3656}">
      <dsp:nvSpPr>
        <dsp:cNvPr id="0" name=""/>
        <dsp:cNvSpPr/>
      </dsp:nvSpPr>
      <dsp:spPr>
        <a:xfrm>
          <a:off x="2757125" y="403858"/>
          <a:ext cx="1421798" cy="56540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Section III</a:t>
          </a:r>
        </a:p>
      </dsp:txBody>
      <dsp:txXfrm>
        <a:off x="2773685" y="420418"/>
        <a:ext cx="1388678" cy="532282"/>
      </dsp:txXfrm>
    </dsp:sp>
    <dsp:sp modelId="{2B1E0297-32E6-475A-B161-9365EE6E85C8}">
      <dsp:nvSpPr>
        <dsp:cNvPr id="0" name=""/>
        <dsp:cNvSpPr/>
      </dsp:nvSpPr>
      <dsp:spPr>
        <a:xfrm>
          <a:off x="4507954" y="686560"/>
          <a:ext cx="1599523" cy="1319272"/>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145" tIns="17145" rIns="17145" bIns="17145" numCol="1" spcCol="1270" anchor="t" anchorCtr="0">
          <a:noAutofit/>
        </a:bodyPr>
        <a:lstStyle/>
        <a:p>
          <a:pPr marL="114300" lvl="1" indent="-114300" algn="l" defTabSz="533400">
            <a:lnSpc>
              <a:spcPct val="90000"/>
            </a:lnSpc>
            <a:spcBef>
              <a:spcPct val="0"/>
            </a:spcBef>
            <a:spcAft>
              <a:spcPct val="15000"/>
            </a:spcAft>
            <a:buChar char="•"/>
          </a:pPr>
          <a:r>
            <a:rPr lang="en-US" sz="1200" kern="1200" dirty="0"/>
            <a:t>Grant information was </a:t>
          </a:r>
          <a:r>
            <a:rPr lang="en-US" sz="1200" b="1" kern="1200" dirty="0"/>
            <a:t>not</a:t>
          </a:r>
          <a:r>
            <a:rPr lang="en-US" sz="1200" kern="1200" dirty="0"/>
            <a:t> able to auto-populate this year </a:t>
          </a:r>
        </a:p>
      </dsp:txBody>
      <dsp:txXfrm>
        <a:off x="4538314" y="716920"/>
        <a:ext cx="1538803" cy="975851"/>
      </dsp:txXfrm>
    </dsp:sp>
    <dsp:sp modelId="{48DF72CF-EEE8-40A0-B828-F9319273433A}">
      <dsp:nvSpPr>
        <dsp:cNvPr id="0" name=""/>
        <dsp:cNvSpPr/>
      </dsp:nvSpPr>
      <dsp:spPr>
        <a:xfrm>
          <a:off x="4863404" y="1723131"/>
          <a:ext cx="1421798" cy="56540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a:t>Section IV</a:t>
          </a:r>
          <a:endParaRPr lang="en-US" sz="2500" kern="1200" dirty="0"/>
        </a:p>
      </dsp:txBody>
      <dsp:txXfrm>
        <a:off x="4879964" y="1739691"/>
        <a:ext cx="1388678" cy="5322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3B1B1-850B-4236-9908-4370D058EA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629418-29B0-49F4-BD9B-85EB1432B1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0A48EB-6B48-403B-B1FF-4918B71388C4}"/>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8ECAA62E-32D7-4501-9915-D1E6244C3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A8168F-A0DA-48EC-800F-A851CD8AD67B}"/>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1874343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2C61-F0A9-47DD-9AE7-0B03C0D41F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9C91E8-C7E4-4557-BD11-B5C5D65279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3FC2F-2531-4BEB-B931-3FE377FEE21B}"/>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94C6A9D7-506B-4331-A92A-14EED3736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80F16-5630-4414-92EC-BF33C3D97160}"/>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740950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E158AD-8522-40F5-8834-CE8C77B75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21965E-110A-45A3-ADF2-07A04A92FB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340A7-B1AC-48AF-8E4E-B5AE6EC5B4B9}"/>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F795C239-6866-4F0C-B3BB-06BC22808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89C84-2F63-438D-85D5-767A37790852}"/>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25769005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A594B-DE9F-4CEF-A85A-58796CBB1C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4778BB-AF37-45E7-BEAC-68F7AE3709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42938-5CDB-49BC-8238-44505F01CB53}"/>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13741D87-BE34-4A15-9B35-05E6A17AD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AB05D-E082-4944-BA91-98D1D281C6CF}"/>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13686995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432E-DC2A-4B8F-BA44-514074DAF1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BBFD98-5F86-409F-93C4-1592673267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90FDD6-E1D3-4B5A-866E-BE214F51E972}"/>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C7A80733-487D-4000-A880-4DE17DBB6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1B695-E60E-4D4B-BB14-1C3EE4EFF9DF}"/>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41766571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022B-5CC3-4730-8C5B-73722007E9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8DD8E5-245F-4DF5-AF56-7C6826E240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F8F33A-9EE9-4F12-8C90-28C49D7F76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FA1D99-FB85-4E51-899D-D2E7A9894B08}"/>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6" name="Footer Placeholder 5">
            <a:extLst>
              <a:ext uri="{FF2B5EF4-FFF2-40B4-BE49-F238E27FC236}">
                <a16:creationId xmlns:a16="http://schemas.microsoft.com/office/drawing/2014/main" id="{C3B116BD-32AD-43E0-9246-6BDE453056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A73EC-71B7-4AD2-A185-161BF04DC08C}"/>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1001343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D259-AF95-46BB-BE62-81997C80DA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A06F7E-B5A1-48B3-9DF3-97D1A75601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B9B69C-2906-4B33-8C53-909B30716D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7462FC-3692-4829-9CEA-849601741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D451C-4078-4025-9866-2B7B03BA52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68304A-1C56-409C-8AB0-3F0D2FEF6D16}"/>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8" name="Footer Placeholder 7">
            <a:extLst>
              <a:ext uri="{FF2B5EF4-FFF2-40B4-BE49-F238E27FC236}">
                <a16:creationId xmlns:a16="http://schemas.microsoft.com/office/drawing/2014/main" id="{807BC9A1-0AC1-4E0E-B9CF-7C4226AAF0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65EDC6-9765-42D6-9E7B-2AAE207369E9}"/>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42794880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7DC2-0897-4E53-AF54-9496B2E9D4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B6326C-34D8-44E0-9127-8EFAC169C03C}"/>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4" name="Footer Placeholder 3">
            <a:extLst>
              <a:ext uri="{FF2B5EF4-FFF2-40B4-BE49-F238E27FC236}">
                <a16:creationId xmlns:a16="http://schemas.microsoft.com/office/drawing/2014/main" id="{641C7CD2-54B8-47BB-B14F-79D67D798D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D50AF4-D652-4C23-91FB-026FDCF8559D}"/>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989146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89E4F-B212-491A-B12B-A02F828E5D80}"/>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3" name="Footer Placeholder 2">
            <a:extLst>
              <a:ext uri="{FF2B5EF4-FFF2-40B4-BE49-F238E27FC236}">
                <a16:creationId xmlns:a16="http://schemas.microsoft.com/office/drawing/2014/main" id="{1387F072-4717-466F-8524-EF16A2E284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2057EA-0DC9-48E3-93B3-2A328FC531A9}"/>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810655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8828-667A-4C43-AE2B-6B1B7674C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46F1E-42AD-4677-A823-A3828BB991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436869-D0AA-4225-A417-D561F52AC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7DCA91-8D33-4F31-BEDB-DDC61A4130AD}"/>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6" name="Footer Placeholder 5">
            <a:extLst>
              <a:ext uri="{FF2B5EF4-FFF2-40B4-BE49-F238E27FC236}">
                <a16:creationId xmlns:a16="http://schemas.microsoft.com/office/drawing/2014/main" id="{6BAA6E0B-A7B5-4106-8E5F-7E57C3A768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497F31-7B7F-46DE-8626-C55F34433F86}"/>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24150225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540BF-266E-4A00-A6B6-ED96E8F54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2F4263-B86D-4D5A-9351-EA637B23CE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BB78F9-F7EE-48A9-BE6F-3C1CA764E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ECB709-04F4-4165-8B4B-BE1E3957027B}"/>
              </a:ext>
            </a:extLst>
          </p:cNvPr>
          <p:cNvSpPr>
            <a:spLocks noGrp="1"/>
          </p:cNvSpPr>
          <p:nvPr>
            <p:ph type="dt" sz="half" idx="10"/>
          </p:nvPr>
        </p:nvSpPr>
        <p:spPr/>
        <p:txBody>
          <a:bodyPr/>
          <a:lstStyle/>
          <a:p>
            <a:fld id="{3B7D3FC4-9406-477C-8B22-2634BE49B7F8}" type="datetimeFigureOut">
              <a:rPr lang="en-US" smtClean="0"/>
              <a:t>9/8/2023</a:t>
            </a:fld>
            <a:endParaRPr lang="en-US"/>
          </a:p>
        </p:txBody>
      </p:sp>
      <p:sp>
        <p:nvSpPr>
          <p:cNvPr id="6" name="Footer Placeholder 5">
            <a:extLst>
              <a:ext uri="{FF2B5EF4-FFF2-40B4-BE49-F238E27FC236}">
                <a16:creationId xmlns:a16="http://schemas.microsoft.com/office/drawing/2014/main" id="{3048226E-B7F3-4356-ACC0-17833D30B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28C59-D7DB-4774-9F32-5AA9F64704C5}"/>
              </a:ext>
            </a:extLst>
          </p:cNvPr>
          <p:cNvSpPr>
            <a:spLocks noGrp="1"/>
          </p:cNvSpPr>
          <p:nvPr>
            <p:ph type="sldNum" sz="quarter" idx="12"/>
          </p:nvPr>
        </p:nvSpPr>
        <p:spPr/>
        <p:txBody>
          <a:bodyPr/>
          <a:lstStyle/>
          <a:p>
            <a:fld id="{1DFB131C-9EDA-437E-8460-87DF634655E9}" type="slidenum">
              <a:rPr lang="en-US" smtClean="0"/>
              <a:t>‹#›</a:t>
            </a:fld>
            <a:endParaRPr lang="en-US"/>
          </a:p>
        </p:txBody>
      </p:sp>
    </p:spTree>
    <p:extLst>
      <p:ext uri="{BB962C8B-B14F-4D97-AF65-F5344CB8AC3E}">
        <p14:creationId xmlns:p14="http://schemas.microsoft.com/office/powerpoint/2010/main" val="26579234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437A3-7794-4050-AE24-30F594E545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F1EF31-9A89-4B4B-BF8B-63EED82E57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66126B-81B0-4520-9FFF-07062B569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D3FC4-9406-477C-8B22-2634BE49B7F8}" type="datetimeFigureOut">
              <a:rPr lang="en-US" smtClean="0"/>
              <a:t>9/8/2023</a:t>
            </a:fld>
            <a:endParaRPr lang="en-US"/>
          </a:p>
        </p:txBody>
      </p:sp>
      <p:sp>
        <p:nvSpPr>
          <p:cNvPr id="5" name="Footer Placeholder 4">
            <a:extLst>
              <a:ext uri="{FF2B5EF4-FFF2-40B4-BE49-F238E27FC236}">
                <a16:creationId xmlns:a16="http://schemas.microsoft.com/office/drawing/2014/main" id="{2BA381C1-DCB6-4E0D-9EE3-17B936FD0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F4975B-2B4E-493D-9C90-8BDB3D724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B131C-9EDA-437E-8460-87DF634655E9}" type="slidenum">
              <a:rPr lang="en-US" smtClean="0"/>
              <a:t>‹#›</a:t>
            </a:fld>
            <a:endParaRPr lang="en-US"/>
          </a:p>
        </p:txBody>
      </p:sp>
    </p:spTree>
    <p:extLst>
      <p:ext uri="{BB962C8B-B14F-4D97-AF65-F5344CB8AC3E}">
        <p14:creationId xmlns:p14="http://schemas.microsoft.com/office/powerpoint/2010/main" val="10111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diagramQuickStyle" Target="../diagrams/quickStyle1.xm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Layout" Target="../diagrams/layout1.xml"/><Relationship Id="rId2" Type="http://schemas.openxmlformats.org/officeDocument/2006/relationships/image" Target="../media/image1.png"/><Relationship Id="rId16" Type="http://schemas.openxmlformats.org/officeDocument/2006/relationships/diagramData" Target="../diagrams/data1.xml"/><Relationship Id="rId20" Type="http://schemas.microsoft.com/office/2007/relationships/diagramDrawing" Target="../diagrams/drawing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6.svg"/><Relationship Id="rId10" Type="http://schemas.openxmlformats.org/officeDocument/2006/relationships/image" Target="../media/image9.png"/><Relationship Id="rId19" Type="http://schemas.openxmlformats.org/officeDocument/2006/relationships/diagramColors" Target="../diagrams/colors1.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4.svg"/><Relationship Id="rId2" Type="http://schemas.openxmlformats.org/officeDocument/2006/relationships/image" Target="../media/image1.png"/><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6.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6.svg"/><Relationship Id="rId18" Type="http://schemas.openxmlformats.org/officeDocument/2006/relationships/diagramQuickStyle" Target="../diagrams/quickStyle2.xm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5.png"/><Relationship Id="rId17" Type="http://schemas.openxmlformats.org/officeDocument/2006/relationships/diagramLayout" Target="../diagrams/layout2.xml"/><Relationship Id="rId2" Type="http://schemas.openxmlformats.org/officeDocument/2006/relationships/image" Target="../media/image1.png"/><Relationship Id="rId16" Type="http://schemas.openxmlformats.org/officeDocument/2006/relationships/diagramData" Target="../diagrams/data2.xml"/><Relationship Id="rId20" Type="http://schemas.microsoft.com/office/2007/relationships/diagramDrawing" Target="../diagrams/drawing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2.svg"/><Relationship Id="rId10" Type="http://schemas.openxmlformats.org/officeDocument/2006/relationships/image" Target="../media/image9.png"/><Relationship Id="rId19" Type="http://schemas.openxmlformats.org/officeDocument/2006/relationships/diagramColors" Target="../diagrams/colors2.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6.svg"/><Relationship Id="rId18" Type="http://schemas.openxmlformats.org/officeDocument/2006/relationships/diagramColors" Target="../diagrams/colors3.xm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5.png"/><Relationship Id="rId17" Type="http://schemas.openxmlformats.org/officeDocument/2006/relationships/diagramQuickStyle" Target="../diagrams/quickStyle3.xml"/><Relationship Id="rId2" Type="http://schemas.openxmlformats.org/officeDocument/2006/relationships/image" Target="../media/image1.png"/><Relationship Id="rId16" Type="http://schemas.openxmlformats.org/officeDocument/2006/relationships/diagramLayout" Target="../diagrams/layout3.xml"/><Relationship Id="rId20"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diagramData" Target="../diagrams/data3.xml"/><Relationship Id="rId10" Type="http://schemas.openxmlformats.org/officeDocument/2006/relationships/image" Target="../media/image9.png"/><Relationship Id="rId19" Type="http://schemas.microsoft.com/office/2007/relationships/diagramDrawing" Target="../diagrams/drawing3.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s://docs.google.com/document/d/1zdcDLxgVQmo9wLrUxIOTGC9zNzpVZiOrmL4q6l5I33M/edit#heading=h.gjdgx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8.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6.svg"/><Relationship Id="rId5" Type="http://schemas.openxmlformats.org/officeDocument/2006/relationships/image" Target="../media/image4.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image" Target="../media/image10.sv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Colors" Target="../diagrams/colors4.xml"/><Relationship Id="rId3" Type="http://schemas.openxmlformats.org/officeDocument/2006/relationships/image" Target="../media/image2.svg"/><Relationship Id="rId7" Type="http://schemas.openxmlformats.org/officeDocument/2006/relationships/image" Target="../media/image16.svg"/><Relationship Id="rId12" Type="http://schemas.openxmlformats.org/officeDocument/2006/relationships/diagramQuickStyle" Target="../diagrams/quickStyle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diagramLayout" Target="../diagrams/layout4.xml"/><Relationship Id="rId5" Type="http://schemas.openxmlformats.org/officeDocument/2006/relationships/image" Target="../media/image4.svg"/><Relationship Id="rId10" Type="http://schemas.openxmlformats.org/officeDocument/2006/relationships/diagramData" Target="../diagrams/data4.xml"/><Relationship Id="rId4" Type="http://schemas.openxmlformats.org/officeDocument/2006/relationships/image" Target="../media/image3.png"/><Relationship Id="rId9" Type="http://schemas.openxmlformats.org/officeDocument/2006/relationships/image" Target="../media/image6.svg"/><Relationship Id="rId14" Type="http://schemas.microsoft.com/office/2007/relationships/diagramDrawing" Target="../diagrams/drawing4.xml"/></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13" Type="http://schemas.microsoft.com/office/2007/relationships/hdphoto" Target="../media/hdphoto3.wdp"/><Relationship Id="rId3" Type="http://schemas.openxmlformats.org/officeDocument/2006/relationships/image" Target="../media/image2.svg"/><Relationship Id="rId7" Type="http://schemas.openxmlformats.org/officeDocument/2006/relationships/image" Target="../media/image4.svg"/><Relationship Id="rId12"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2.wdp"/><Relationship Id="rId5" Type="http://schemas.openxmlformats.org/officeDocument/2006/relationships/image" Target="../media/image16.svg"/><Relationship Id="rId15" Type="http://schemas.microsoft.com/office/2007/relationships/hdphoto" Target="../media/hdphoto4.wdp"/><Relationship Id="rId10" Type="http://schemas.openxmlformats.org/officeDocument/2006/relationships/image" Target="../media/image22.png"/><Relationship Id="rId4" Type="http://schemas.openxmlformats.org/officeDocument/2006/relationships/image" Target="../media/image15.png"/><Relationship Id="rId9" Type="http://schemas.microsoft.com/office/2007/relationships/hdphoto" Target="../media/hdphoto1.wdp"/><Relationship Id="rId14" Type="http://schemas.openxmlformats.org/officeDocument/2006/relationships/image" Target="../media/image24.png"/></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16.svg"/><Relationship Id="rId7" Type="http://schemas.openxmlformats.org/officeDocument/2006/relationships/diagramLayout" Target="../diagrams/layout5.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Data" Target="../diagrams/data5.xml"/><Relationship Id="rId11" Type="http://schemas.openxmlformats.org/officeDocument/2006/relationships/image" Target="../media/image25.png"/><Relationship Id="rId5" Type="http://schemas.openxmlformats.org/officeDocument/2006/relationships/image" Target="../media/image2.svg"/><Relationship Id="rId10" Type="http://schemas.microsoft.com/office/2007/relationships/diagramDrawing" Target="../diagrams/drawing5.xml"/><Relationship Id="rId4" Type="http://schemas.openxmlformats.org/officeDocument/2006/relationships/image" Target="../media/image1.png"/><Relationship Id="rId9" Type="http://schemas.openxmlformats.org/officeDocument/2006/relationships/diagramColors" Target="../diagrams/colors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9675"/>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178109" y="871869"/>
              <a:ext cx="3570869" cy="3496969"/>
              <a:chOff x="8178109" y="871869"/>
              <a:chExt cx="3570869" cy="3496969"/>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grpSp>
            <p:nvGrpSpPr>
              <p:cNvPr id="41" name="Group 40">
                <a:extLst>
                  <a:ext uri="{FF2B5EF4-FFF2-40B4-BE49-F238E27FC236}">
                    <a16:creationId xmlns:a16="http://schemas.microsoft.com/office/drawing/2014/main" id="{5485604A-B153-4BE2-AA0B-0B25357DA855}"/>
                  </a:ext>
                </a:extLst>
              </p:cNvPr>
              <p:cNvGrpSpPr/>
              <p:nvPr/>
            </p:nvGrpSpPr>
            <p:grpSpPr>
              <a:xfrm>
                <a:off x="8178109" y="871869"/>
                <a:ext cx="3100061" cy="3496969"/>
                <a:chOff x="8178109" y="871869"/>
                <a:chExt cx="3100061" cy="3496969"/>
              </a:xfrm>
            </p:grpSpPr>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sp>
              <p:nvSpPr>
                <p:cNvPr id="43" name="TextBox 42">
                  <a:extLst>
                    <a:ext uri="{FF2B5EF4-FFF2-40B4-BE49-F238E27FC236}">
                      <a16:creationId xmlns:a16="http://schemas.microsoft.com/office/drawing/2014/main" id="{EF1D3FF1-B841-4EEC-A1D4-D39A3A2D92F3}"/>
                    </a:ext>
                  </a:extLst>
                </p:cNvPr>
                <p:cNvSpPr txBox="1"/>
                <p:nvPr/>
              </p:nvSpPr>
              <p:spPr>
                <a:xfrm>
                  <a:off x="8259517" y="2117135"/>
                  <a:ext cx="2937244" cy="400110"/>
                </a:xfrm>
                <a:prstGeom prst="rect">
                  <a:avLst/>
                </a:prstGeom>
                <a:noFill/>
              </p:spPr>
              <p:txBody>
                <a:bodyPr wrap="square" rtlCol="0">
                  <a:spAutoFit/>
                </a:bodyPr>
                <a:lstStyle/>
                <a:p>
                  <a:pPr algn="ctr"/>
                  <a:r>
                    <a:rPr lang="haw-US" sz="2000" dirty="0"/>
                    <a:t>Instructional Faculty</a:t>
                  </a:r>
                  <a:endParaRPr lang="en-US" sz="2000" dirty="0"/>
                </a:p>
              </p:txBody>
            </p:sp>
            <p:sp>
              <p:nvSpPr>
                <p:cNvPr id="44" name="TextBox 43">
                  <a:extLst>
                    <a:ext uri="{FF2B5EF4-FFF2-40B4-BE49-F238E27FC236}">
                      <a16:creationId xmlns:a16="http://schemas.microsoft.com/office/drawing/2014/main" id="{2042D0FF-74F1-4768-9F47-818D4633B240}"/>
                    </a:ext>
                  </a:extLst>
                </p:cNvPr>
                <p:cNvSpPr txBox="1"/>
                <p:nvPr/>
              </p:nvSpPr>
              <p:spPr>
                <a:xfrm>
                  <a:off x="8178109" y="2625070"/>
                  <a:ext cx="3100061" cy="369332"/>
                </a:xfrm>
                <a:prstGeom prst="rect">
                  <a:avLst/>
                </a:prstGeom>
                <a:noFill/>
              </p:spPr>
              <p:txBody>
                <a:bodyPr wrap="square" rtlCol="0">
                  <a:spAutoFit/>
                </a:bodyPr>
                <a:lstStyle/>
                <a:p>
                  <a:pPr algn="ctr"/>
                  <a:r>
                    <a:rPr lang="haw-US" dirty="0"/>
                    <a:t>Guide for Instructional Faculty</a:t>
                  </a:r>
                  <a:endParaRPr lang="en-US" dirty="0"/>
                </a:p>
              </p:txBody>
            </p:sp>
            <p:pic>
              <p:nvPicPr>
                <p:cNvPr id="45" name="Graphic 44" descr="Classroom with solid fill">
                  <a:extLst>
                    <a:ext uri="{FF2B5EF4-FFF2-40B4-BE49-F238E27FC236}">
                      <a16:creationId xmlns:a16="http://schemas.microsoft.com/office/drawing/2014/main" id="{6403A2A4-3C1D-4940-8EF9-9D8365DD3C3E}"/>
                    </a:ext>
                  </a:extLst>
                </p:cNvPr>
                <p:cNvPicPr>
                  <a:picLocks noChangeAspect="1"/>
                </p:cNvPicPr>
                <p:nvPr/>
              </p:nvPicPr>
              <p:blipFill>
                <a:blip r:embed="rId8">
                  <a:alphaModFix amt="38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0692" y="3053945"/>
                  <a:ext cx="1314893" cy="1314893"/>
                </a:xfrm>
                <a:prstGeom prst="rect">
                  <a:avLst/>
                </a:prstGeom>
              </p:spPr>
            </p:pic>
          </p:gr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9675"/>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101198" y="871869"/>
              <a:ext cx="3100061" cy="3977991"/>
              <a:chOff x="8101198" y="871869"/>
              <a:chExt cx="3100061" cy="3977991"/>
            </a:xfrm>
          </p:grpSpPr>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182606" y="2267766"/>
                <a:ext cx="2937244" cy="400110"/>
              </a:xfrm>
              <a:prstGeom prst="rect">
                <a:avLst/>
              </a:prstGeom>
              <a:noFill/>
            </p:spPr>
            <p:txBody>
              <a:bodyPr wrap="square" rtlCol="0">
                <a:spAutoFit/>
              </a:bodyPr>
              <a:lstStyle/>
              <a:p>
                <a:pPr algn="ctr"/>
                <a:r>
                  <a:rPr lang="haw-US" sz="2000" dirty="0"/>
                  <a:t>WAT Platform</a:t>
                </a:r>
                <a:endParaRPr lang="en-US" sz="2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101198" y="2803001"/>
                <a:ext cx="3100061" cy="646331"/>
              </a:xfrm>
              <a:prstGeom prst="rect">
                <a:avLst/>
              </a:prstGeom>
              <a:noFill/>
            </p:spPr>
            <p:txBody>
              <a:bodyPr wrap="square" rtlCol="0">
                <a:spAutoFit/>
              </a:bodyPr>
              <a:lstStyle/>
              <a:p>
                <a:pPr algn="ctr"/>
                <a:r>
                  <a:rPr lang="haw-US" dirty="0"/>
                  <a:t>Guide in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10">
                <a:alphaModFix amt="49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40619" y="3428641"/>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326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178110" y="871869"/>
              <a:ext cx="3589308" cy="4405205"/>
              <a:chOff x="8178110" y="871869"/>
              <a:chExt cx="3589308" cy="4405205"/>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nvGrpSpPr>
              <p:cNvPr id="58" name="Group 57">
                <a:extLst>
                  <a:ext uri="{FF2B5EF4-FFF2-40B4-BE49-F238E27FC236}">
                    <a16:creationId xmlns:a16="http://schemas.microsoft.com/office/drawing/2014/main" id="{9FE30507-EF37-495C-8F78-3AD441500F15}"/>
                  </a:ext>
                </a:extLst>
              </p:cNvPr>
              <p:cNvGrpSpPr/>
              <p:nvPr/>
            </p:nvGrpSpPr>
            <p:grpSpPr>
              <a:xfrm>
                <a:off x="8178110" y="871869"/>
                <a:ext cx="3100061" cy="4405205"/>
                <a:chOff x="8178110" y="871869"/>
                <a:chExt cx="3100061" cy="4405205"/>
              </a:xfrm>
            </p:grpSpPr>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sp>
              <p:nvSpPr>
                <p:cNvPr id="60" name="TextBox 59">
                  <a:extLst>
                    <a:ext uri="{FF2B5EF4-FFF2-40B4-BE49-F238E27FC236}">
                      <a16:creationId xmlns:a16="http://schemas.microsoft.com/office/drawing/2014/main" id="{DAB17790-8385-4D10-ACF6-0697DCC823EA}"/>
                    </a:ext>
                  </a:extLst>
                </p:cNvPr>
                <p:cNvSpPr txBox="1"/>
                <p:nvPr/>
              </p:nvSpPr>
              <p:spPr>
                <a:xfrm>
                  <a:off x="8259518" y="2089835"/>
                  <a:ext cx="2937244" cy="707886"/>
                </a:xfrm>
                <a:prstGeom prst="rect">
                  <a:avLst/>
                </a:prstGeom>
                <a:noFill/>
              </p:spPr>
              <p:txBody>
                <a:bodyPr wrap="square" rtlCol="0">
                  <a:spAutoFit/>
                </a:bodyPr>
                <a:lstStyle/>
                <a:p>
                  <a:pPr algn="ctr"/>
                  <a:r>
                    <a:rPr lang="haw-US" sz="2000" dirty="0"/>
                    <a:t>Access, Process &amp; Timeline</a:t>
                  </a:r>
                  <a:endParaRPr lang="en-US" sz="2000" dirty="0"/>
                </a:p>
              </p:txBody>
            </p:sp>
            <p:sp>
              <p:nvSpPr>
                <p:cNvPr id="61" name="TextBox 60">
                  <a:extLst>
                    <a:ext uri="{FF2B5EF4-FFF2-40B4-BE49-F238E27FC236}">
                      <a16:creationId xmlns:a16="http://schemas.microsoft.com/office/drawing/2014/main" id="{BB1EB9CC-BD25-49A0-A5EF-27A9939D6611}"/>
                    </a:ext>
                  </a:extLst>
                </p:cNvPr>
                <p:cNvSpPr txBox="1"/>
                <p:nvPr/>
              </p:nvSpPr>
              <p:spPr>
                <a:xfrm>
                  <a:off x="8178110" y="2900441"/>
                  <a:ext cx="3100061" cy="923330"/>
                </a:xfrm>
                <a:prstGeom prst="rect">
                  <a:avLst/>
                </a:prstGeom>
                <a:noFill/>
              </p:spPr>
              <p:txBody>
                <a:bodyPr wrap="square" rtlCol="0">
                  <a:spAutoFit/>
                </a:bodyPr>
                <a:lstStyle/>
                <a:p>
                  <a:pPr algn="ctr"/>
                  <a:r>
                    <a:rPr lang="haw-US" dirty="0"/>
                    <a:t>Provide you links and next steps with deadlines for Manoa and System</a:t>
                  </a:r>
                  <a:endParaRPr lang="en-US" dirty="0"/>
                </a:p>
              </p:txBody>
            </p:sp>
            <p:pic>
              <p:nvPicPr>
                <p:cNvPr id="62" name="Graphic 61" descr="Daily calendar with solid fill">
                  <a:extLst>
                    <a:ext uri="{FF2B5EF4-FFF2-40B4-BE49-F238E27FC236}">
                      <a16:creationId xmlns:a16="http://schemas.microsoft.com/office/drawing/2014/main" id="{97CD1BCF-74C8-40F8-A215-318B382E4BE4}"/>
                    </a:ext>
                  </a:extLst>
                </p:cNvPr>
                <p:cNvPicPr>
                  <a:picLocks noChangeAspect="1"/>
                </p:cNvPicPr>
                <p:nvPr/>
              </p:nvPicPr>
              <p:blipFill>
                <a:blip r:embed="rId12">
                  <a:alphaModFix amt="54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01489" y="3823771"/>
                  <a:ext cx="1453303" cy="1453303"/>
                </a:xfrm>
                <a:prstGeom prst="rect">
                  <a:avLst/>
                </a:prstGeom>
              </p:spPr>
            </p:pic>
          </p:gr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9675"/>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sp>
          <p:nvSpPr>
            <p:cNvPr id="67" name="TextBox 66">
              <a:extLst>
                <a:ext uri="{FF2B5EF4-FFF2-40B4-BE49-F238E27FC236}">
                  <a16:creationId xmlns:a16="http://schemas.microsoft.com/office/drawing/2014/main" id="{A119DB08-628D-4309-B19A-BA843871BD4A}"/>
                </a:ext>
              </a:extLst>
            </p:cNvPr>
            <p:cNvSpPr txBox="1"/>
            <p:nvPr/>
          </p:nvSpPr>
          <p:spPr>
            <a:xfrm>
              <a:off x="8074119" y="2121733"/>
              <a:ext cx="2937244" cy="707886"/>
            </a:xfrm>
            <a:prstGeom prst="rect">
              <a:avLst/>
            </a:prstGeom>
            <a:noFill/>
          </p:spPr>
          <p:txBody>
            <a:bodyPr wrap="square" rtlCol="0">
              <a:spAutoFit/>
            </a:bodyPr>
            <a:lstStyle/>
            <a:p>
              <a:pPr algn="ctr"/>
              <a:r>
                <a:rPr lang="haw-US" sz="2000" dirty="0"/>
                <a:t>Work Assignment Template (WAT)</a:t>
              </a:r>
              <a:endParaRPr lang="en-US" sz="2000" dirty="0"/>
            </a:p>
          </p:txBody>
        </p:sp>
        <p:sp>
          <p:nvSpPr>
            <p:cNvPr id="68" name="TextBox 67">
              <a:extLst>
                <a:ext uri="{FF2B5EF4-FFF2-40B4-BE49-F238E27FC236}">
                  <a16:creationId xmlns:a16="http://schemas.microsoft.com/office/drawing/2014/main" id="{F3512DBE-79F1-4984-B428-1300E676D4C4}"/>
                </a:ext>
              </a:extLst>
            </p:cNvPr>
            <p:cNvSpPr txBox="1"/>
            <p:nvPr/>
          </p:nvSpPr>
          <p:spPr>
            <a:xfrm>
              <a:off x="8054834" y="2994904"/>
              <a:ext cx="2975815" cy="646331"/>
            </a:xfrm>
            <a:prstGeom prst="rect">
              <a:avLst/>
            </a:prstGeom>
            <a:noFill/>
          </p:spPr>
          <p:txBody>
            <a:bodyPr wrap="none" rtlCol="0">
              <a:spAutoFit/>
            </a:bodyPr>
            <a:lstStyle/>
            <a:p>
              <a:pPr algn="ctr"/>
              <a:r>
                <a:rPr lang="haw-US" dirty="0"/>
                <a:t>Covering the purpose of WAT </a:t>
              </a:r>
            </a:p>
            <a:p>
              <a:pPr algn="ctr"/>
              <a:r>
                <a:rPr lang="haw-US" dirty="0"/>
                <a:t>and what it will be used for</a:t>
              </a:r>
              <a:endParaRPr lang="en-US" dirty="0"/>
            </a:p>
          </p:txBody>
        </p:sp>
        <p:pic>
          <p:nvPicPr>
            <p:cNvPr id="69" name="Graphic 68" descr="Bar chart with solid fill">
              <a:extLst>
                <a:ext uri="{FF2B5EF4-FFF2-40B4-BE49-F238E27FC236}">
                  <a16:creationId xmlns:a16="http://schemas.microsoft.com/office/drawing/2014/main" id="{FDFABC2B-BBB2-4747-B1ED-465E56EE4A9C}"/>
                </a:ext>
              </a:extLst>
            </p:cNvPr>
            <p:cNvPicPr>
              <a:picLocks noChangeAspect="1"/>
            </p:cNvPicPr>
            <p:nvPr/>
          </p:nvPicPr>
          <p:blipFill>
            <a:blip r:embed="rId14">
              <a:alphaModFix amt="56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885295" y="3632116"/>
              <a:ext cx="1314893" cy="1314893"/>
            </a:xfrm>
            <a:prstGeom prst="rect">
              <a:avLst/>
            </a:prstGeom>
          </p:spPr>
        </p:pic>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6">
                <a:alphaModFix amt="44000"/>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032150" y="3480923"/>
                <a:ext cx="1391979" cy="1391979"/>
              </a:xfrm>
              <a:prstGeom prst="rect">
                <a:avLst/>
              </a:prstGeom>
            </p:spPr>
          </p:pic>
        </p:grpSp>
      </p:grpSp>
      <p:sp>
        <p:nvSpPr>
          <p:cNvPr id="2" name="TextBox 1">
            <a:extLst>
              <a:ext uri="{FF2B5EF4-FFF2-40B4-BE49-F238E27FC236}">
                <a16:creationId xmlns:a16="http://schemas.microsoft.com/office/drawing/2014/main" id="{D04DD67D-29CD-452D-9612-FA1FE8E23994}"/>
              </a:ext>
            </a:extLst>
          </p:cNvPr>
          <p:cNvSpPr txBox="1"/>
          <p:nvPr/>
        </p:nvSpPr>
        <p:spPr>
          <a:xfrm>
            <a:off x="1750548" y="1172703"/>
            <a:ext cx="8690903" cy="2308324"/>
          </a:xfrm>
          <a:prstGeom prst="rect">
            <a:avLst/>
          </a:prstGeom>
          <a:noFill/>
        </p:spPr>
        <p:txBody>
          <a:bodyPr wrap="square" rtlCol="0">
            <a:spAutoFit/>
          </a:bodyPr>
          <a:lstStyle/>
          <a:p>
            <a:pPr algn="ctr"/>
            <a:r>
              <a:rPr lang="en-US" sz="7200" b="1" dirty="0">
                <a:ln w="0"/>
                <a:solidFill>
                  <a:schemeClr val="bg1"/>
                </a:solidFill>
                <a:effectLst>
                  <a:outerShdw blurRad="38100" dist="38100" dir="2700000" algn="tl">
                    <a:srgbClr val="000000">
                      <a:alpha val="43137"/>
                    </a:srgbClr>
                  </a:outerShdw>
                </a:effectLst>
              </a:rPr>
              <a:t>Work Assignment Template</a:t>
            </a:r>
            <a:r>
              <a:rPr lang="haw-US" sz="7200" b="1" dirty="0">
                <a:ln w="0"/>
                <a:solidFill>
                  <a:schemeClr val="bg1"/>
                </a:solidFill>
                <a:effectLst>
                  <a:outerShdw blurRad="38100" dist="38100" dir="2700000" algn="tl">
                    <a:srgbClr val="000000">
                      <a:alpha val="43137"/>
                    </a:srgbClr>
                  </a:outerShdw>
                </a:effectLst>
              </a:rPr>
              <a:t> (WAT)</a:t>
            </a:r>
            <a:endParaRPr lang="en-US" sz="7200" b="1" dirty="0">
              <a:ln w="0"/>
              <a:solidFill>
                <a:schemeClr val="bg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5979DA61-4148-4448-A618-CEE48E05453D}"/>
              </a:ext>
            </a:extLst>
          </p:cNvPr>
          <p:cNvSpPr txBox="1"/>
          <p:nvPr/>
        </p:nvSpPr>
        <p:spPr>
          <a:xfrm>
            <a:off x="2708885" y="911706"/>
            <a:ext cx="2940098" cy="584775"/>
          </a:xfrm>
          <a:prstGeom prst="rect">
            <a:avLst/>
          </a:prstGeom>
          <a:noFill/>
        </p:spPr>
        <p:txBody>
          <a:bodyPr wrap="square" rtlCol="0">
            <a:spAutoFit/>
          </a:bodyPr>
          <a:lstStyle/>
          <a:p>
            <a:r>
              <a:rPr lang="en-US" sz="3200" dirty="0">
                <a:solidFill>
                  <a:schemeClr val="bg1"/>
                </a:solidFill>
              </a:rPr>
              <a:t>AY </a:t>
            </a:r>
            <a:r>
              <a:rPr lang="en-US" sz="3200" dirty="0">
                <a:solidFill>
                  <a:schemeClr val="bg1"/>
                </a:solidFill>
                <a:effectLst>
                  <a:outerShdw blurRad="38100" dist="38100" dir="2700000" algn="tl">
                    <a:srgbClr val="000000">
                      <a:alpha val="43137"/>
                    </a:srgbClr>
                  </a:outerShdw>
                </a:effectLst>
              </a:rPr>
              <a:t>2022-2023</a:t>
            </a:r>
          </a:p>
        </p:txBody>
      </p:sp>
      <p:sp>
        <p:nvSpPr>
          <p:cNvPr id="4" name="TextBox 3">
            <a:extLst>
              <a:ext uri="{FF2B5EF4-FFF2-40B4-BE49-F238E27FC236}">
                <a16:creationId xmlns:a16="http://schemas.microsoft.com/office/drawing/2014/main" id="{CB5B19DA-2559-47B6-96BC-22E690E3628F}"/>
              </a:ext>
            </a:extLst>
          </p:cNvPr>
          <p:cNvSpPr txBox="1"/>
          <p:nvPr/>
        </p:nvSpPr>
        <p:spPr>
          <a:xfrm>
            <a:off x="4922287" y="5375426"/>
            <a:ext cx="6560899" cy="461665"/>
          </a:xfrm>
          <a:prstGeom prst="rect">
            <a:avLst/>
          </a:prstGeom>
          <a:noFill/>
        </p:spPr>
        <p:txBody>
          <a:bodyPr wrap="none" rtlCol="0">
            <a:spAutoFit/>
          </a:bodyPr>
          <a:lstStyle/>
          <a:p>
            <a:pPr algn="ctr"/>
            <a:r>
              <a:rPr lang="en-US" sz="2400" b="1" dirty="0">
                <a:solidFill>
                  <a:schemeClr val="bg1"/>
                </a:solidFill>
              </a:rPr>
              <a:t>Office of the Vice Provost for Academic Excellence</a:t>
            </a:r>
          </a:p>
        </p:txBody>
      </p:sp>
    </p:spTree>
    <p:extLst>
      <p:ext uri="{BB962C8B-B14F-4D97-AF65-F5344CB8AC3E}">
        <p14:creationId xmlns:p14="http://schemas.microsoft.com/office/powerpoint/2010/main" val="35778742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3ADBDB-5055-4DAE-A545-B535B5988C91}"/>
              </a:ext>
            </a:extLst>
          </p:cNvPr>
          <p:cNvSpPr txBox="1"/>
          <p:nvPr/>
        </p:nvSpPr>
        <p:spPr>
          <a:xfrm>
            <a:off x="400304" y="1417033"/>
            <a:ext cx="7050024" cy="2400657"/>
          </a:xfrm>
          <a:prstGeom prst="rect">
            <a:avLst/>
          </a:prstGeom>
          <a:noFill/>
        </p:spPr>
        <p:txBody>
          <a:bodyPr wrap="square" rtlCol="0">
            <a:spAutoFit/>
          </a:bodyPr>
          <a:lstStyle/>
          <a:p>
            <a:r>
              <a:rPr lang="en-US" sz="15000" dirty="0">
                <a:solidFill>
                  <a:schemeClr val="bg1"/>
                </a:solidFill>
                <a:latin typeface="Arial Black" panose="020B0A04020102020204" pitchFamily="34" charset="0"/>
              </a:rPr>
              <a:t>Thank</a:t>
            </a:r>
          </a:p>
        </p:txBody>
      </p:sp>
      <p:sp>
        <p:nvSpPr>
          <p:cNvPr id="4" name="TextBox 3">
            <a:extLst>
              <a:ext uri="{FF2B5EF4-FFF2-40B4-BE49-F238E27FC236}">
                <a16:creationId xmlns:a16="http://schemas.microsoft.com/office/drawing/2014/main" id="{58EA996E-333E-43FA-9584-058CEB6640EB}"/>
              </a:ext>
            </a:extLst>
          </p:cNvPr>
          <p:cNvSpPr txBox="1"/>
          <p:nvPr/>
        </p:nvSpPr>
        <p:spPr>
          <a:xfrm>
            <a:off x="4499974" y="2534529"/>
            <a:ext cx="4532779" cy="2400657"/>
          </a:xfrm>
          <a:prstGeom prst="rect">
            <a:avLst/>
          </a:prstGeom>
          <a:noFill/>
        </p:spPr>
        <p:txBody>
          <a:bodyPr wrap="none" rtlCol="0">
            <a:spAutoFit/>
          </a:bodyPr>
          <a:lstStyle/>
          <a:p>
            <a:r>
              <a:rPr lang="en-US" sz="15000" dirty="0">
                <a:solidFill>
                  <a:schemeClr val="bg1"/>
                </a:solidFill>
                <a:latin typeface="Arial Black" panose="020B0A04020102020204" pitchFamily="34" charset="0"/>
              </a:rPr>
              <a:t>you!</a:t>
            </a:r>
          </a:p>
        </p:txBody>
      </p:sp>
      <p:sp>
        <p:nvSpPr>
          <p:cNvPr id="5" name="TextBox 4">
            <a:extLst>
              <a:ext uri="{FF2B5EF4-FFF2-40B4-BE49-F238E27FC236}">
                <a16:creationId xmlns:a16="http://schemas.microsoft.com/office/drawing/2014/main" id="{EFBB9183-4280-4D7F-95D1-ABADAD9ACE37}"/>
              </a:ext>
            </a:extLst>
          </p:cNvPr>
          <p:cNvSpPr txBox="1"/>
          <p:nvPr/>
        </p:nvSpPr>
        <p:spPr>
          <a:xfrm>
            <a:off x="685799" y="5383816"/>
            <a:ext cx="2090257" cy="923330"/>
          </a:xfrm>
          <a:prstGeom prst="rect">
            <a:avLst/>
          </a:prstGeom>
          <a:noFill/>
        </p:spPr>
        <p:txBody>
          <a:bodyPr wrap="square" rtlCol="0">
            <a:spAutoFit/>
          </a:bodyPr>
          <a:lstStyle/>
          <a:p>
            <a:r>
              <a:rPr lang="en-US" b="1" dirty="0">
                <a:solidFill>
                  <a:schemeClr val="bg1"/>
                </a:solidFill>
              </a:rPr>
              <a:t>Linda Voong</a:t>
            </a:r>
          </a:p>
          <a:p>
            <a:r>
              <a:rPr lang="en-US" b="1" dirty="0">
                <a:solidFill>
                  <a:schemeClr val="bg1"/>
                </a:solidFill>
              </a:rPr>
              <a:t>(808) 956-0291</a:t>
            </a:r>
          </a:p>
          <a:p>
            <a:r>
              <a:rPr lang="en-US" b="1" dirty="0">
                <a:solidFill>
                  <a:schemeClr val="bg1"/>
                </a:solidFill>
              </a:rPr>
              <a:t>voong@hawaii.edu</a:t>
            </a:r>
          </a:p>
        </p:txBody>
      </p:sp>
      <p:sp>
        <p:nvSpPr>
          <p:cNvPr id="6" name="TextBox 5">
            <a:extLst>
              <a:ext uri="{FF2B5EF4-FFF2-40B4-BE49-F238E27FC236}">
                <a16:creationId xmlns:a16="http://schemas.microsoft.com/office/drawing/2014/main" id="{9BE11714-CE61-47C7-99DA-9D1625BCA138}"/>
              </a:ext>
            </a:extLst>
          </p:cNvPr>
          <p:cNvSpPr txBox="1"/>
          <p:nvPr/>
        </p:nvSpPr>
        <p:spPr>
          <a:xfrm>
            <a:off x="9032753" y="5314019"/>
            <a:ext cx="2375522" cy="923330"/>
          </a:xfrm>
          <a:prstGeom prst="rect">
            <a:avLst/>
          </a:prstGeom>
          <a:noFill/>
        </p:spPr>
        <p:txBody>
          <a:bodyPr wrap="none" rtlCol="0">
            <a:spAutoFit/>
          </a:bodyPr>
          <a:lstStyle/>
          <a:p>
            <a:pPr algn="r"/>
            <a:r>
              <a:rPr lang="en-US" b="1" dirty="0">
                <a:solidFill>
                  <a:schemeClr val="bg1"/>
                </a:solidFill>
              </a:rPr>
              <a:t>Paul </a:t>
            </a:r>
            <a:r>
              <a:rPr lang="en-US" b="1" dirty="0" err="1">
                <a:solidFill>
                  <a:schemeClr val="bg1"/>
                </a:solidFill>
              </a:rPr>
              <a:t>McKimmy</a:t>
            </a:r>
            <a:endParaRPr lang="en-US" b="1" dirty="0">
              <a:solidFill>
                <a:schemeClr val="bg1"/>
              </a:solidFill>
            </a:endParaRPr>
          </a:p>
          <a:p>
            <a:pPr algn="r"/>
            <a:r>
              <a:rPr lang="en-US" b="1" dirty="0">
                <a:solidFill>
                  <a:schemeClr val="bg1"/>
                </a:solidFill>
              </a:rPr>
              <a:t>(808) 956-9429</a:t>
            </a:r>
          </a:p>
          <a:p>
            <a:pPr algn="r"/>
            <a:r>
              <a:rPr lang="en-US" b="1" dirty="0">
                <a:solidFill>
                  <a:schemeClr val="bg1"/>
                </a:solidFill>
              </a:rPr>
              <a:t>mckimmy@hawaii.edu</a:t>
            </a:r>
          </a:p>
        </p:txBody>
      </p:sp>
      <p:sp>
        <p:nvSpPr>
          <p:cNvPr id="7" name="TextBox 6">
            <a:extLst>
              <a:ext uri="{FF2B5EF4-FFF2-40B4-BE49-F238E27FC236}">
                <a16:creationId xmlns:a16="http://schemas.microsoft.com/office/drawing/2014/main" id="{BCA74BA5-3295-4E30-A7DA-4C5A67E844B3}"/>
              </a:ext>
            </a:extLst>
          </p:cNvPr>
          <p:cNvSpPr txBox="1"/>
          <p:nvPr/>
        </p:nvSpPr>
        <p:spPr>
          <a:xfrm>
            <a:off x="9726697" y="460007"/>
            <a:ext cx="2674189" cy="646331"/>
          </a:xfrm>
          <a:prstGeom prst="rect">
            <a:avLst/>
          </a:prstGeom>
          <a:noFill/>
        </p:spPr>
        <p:txBody>
          <a:bodyPr wrap="square" rtlCol="0">
            <a:spAutoFit/>
          </a:bodyPr>
          <a:lstStyle/>
          <a:p>
            <a:r>
              <a:rPr lang="en-US" sz="3600" b="1" dirty="0">
                <a:solidFill>
                  <a:schemeClr val="bg1"/>
                </a:solidFill>
              </a:rPr>
              <a:t>FEEDBACK</a:t>
            </a:r>
          </a:p>
        </p:txBody>
      </p:sp>
      <p:sp>
        <p:nvSpPr>
          <p:cNvPr id="8" name="TextBox 7">
            <a:extLst>
              <a:ext uri="{FF2B5EF4-FFF2-40B4-BE49-F238E27FC236}">
                <a16:creationId xmlns:a16="http://schemas.microsoft.com/office/drawing/2014/main" id="{5B772EDD-1B32-441A-82CC-B065E3FAED79}"/>
              </a:ext>
            </a:extLst>
          </p:cNvPr>
          <p:cNvSpPr txBox="1"/>
          <p:nvPr/>
        </p:nvSpPr>
        <p:spPr>
          <a:xfrm>
            <a:off x="7450328" y="920187"/>
            <a:ext cx="4417373" cy="1477328"/>
          </a:xfrm>
          <a:prstGeom prst="rect">
            <a:avLst/>
          </a:prstGeom>
          <a:noFill/>
        </p:spPr>
        <p:txBody>
          <a:bodyPr wrap="square" rtlCol="0">
            <a:spAutoFit/>
          </a:bodyPr>
          <a:lstStyle/>
          <a:p>
            <a:pPr algn="r"/>
            <a:r>
              <a:rPr lang="en-US" dirty="0">
                <a:solidFill>
                  <a:schemeClr val="bg1"/>
                </a:solidFill>
              </a:rPr>
              <a:t>This platform is a work-in-progress, if there are improvements to be made, please feel free to share them with me and I will take it to the table for discussion with the other campuses and IRAPO.</a:t>
            </a:r>
          </a:p>
        </p:txBody>
      </p:sp>
    </p:spTree>
    <p:extLst>
      <p:ext uri="{BB962C8B-B14F-4D97-AF65-F5344CB8AC3E}">
        <p14:creationId xmlns:p14="http://schemas.microsoft.com/office/powerpoint/2010/main" val="4945491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E0D7D-FE03-4E38-8F91-6385108153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7148"/>
            <a:ext cx="7128933" cy="4965405"/>
          </a:xfrm>
          <a:prstGeom prst="rect">
            <a:avLst/>
          </a:prstGeom>
        </p:spPr>
      </p:pic>
      <p:sp>
        <p:nvSpPr>
          <p:cNvPr id="6" name="Rectangle 5">
            <a:extLst>
              <a:ext uri="{FF2B5EF4-FFF2-40B4-BE49-F238E27FC236}">
                <a16:creationId xmlns:a16="http://schemas.microsoft.com/office/drawing/2014/main" id="{2C544D3C-5EDE-4DB4-8ECE-0148DE2AF024}"/>
              </a:ext>
            </a:extLst>
          </p:cNvPr>
          <p:cNvSpPr/>
          <p:nvPr/>
        </p:nvSpPr>
        <p:spPr>
          <a:xfrm>
            <a:off x="7027189" y="5284553"/>
            <a:ext cx="5164811" cy="508000"/>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285D1FC4-A001-45C4-8431-518CAE6DB02B}"/>
              </a:ext>
            </a:extLst>
          </p:cNvPr>
          <p:cNvSpPr/>
          <p:nvPr/>
        </p:nvSpPr>
        <p:spPr>
          <a:xfrm>
            <a:off x="0" y="319148"/>
            <a:ext cx="12192000" cy="50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4CDD228-9D96-4EB3-B890-5338A9494071}"/>
              </a:ext>
            </a:extLst>
          </p:cNvPr>
          <p:cNvSpPr txBox="1"/>
          <p:nvPr/>
        </p:nvSpPr>
        <p:spPr>
          <a:xfrm>
            <a:off x="160866" y="388482"/>
            <a:ext cx="3547534" cy="369332"/>
          </a:xfrm>
          <a:prstGeom prst="rect">
            <a:avLst/>
          </a:prstGeom>
          <a:noFill/>
        </p:spPr>
        <p:txBody>
          <a:bodyPr wrap="square" rtlCol="0">
            <a:spAutoFit/>
          </a:bodyPr>
          <a:lstStyle/>
          <a:p>
            <a:r>
              <a:rPr lang="en-US" dirty="0">
                <a:latin typeface="Arial Black" panose="020B0A04020102020204" pitchFamily="34" charset="0"/>
              </a:rPr>
              <a:t>Department Chair’s View</a:t>
            </a:r>
          </a:p>
        </p:txBody>
      </p:sp>
      <p:sp>
        <p:nvSpPr>
          <p:cNvPr id="4" name="TextBox 3">
            <a:extLst>
              <a:ext uri="{FF2B5EF4-FFF2-40B4-BE49-F238E27FC236}">
                <a16:creationId xmlns:a16="http://schemas.microsoft.com/office/drawing/2014/main" id="{67E39594-7097-45F8-BC23-AA49C8F77C43}"/>
              </a:ext>
            </a:extLst>
          </p:cNvPr>
          <p:cNvSpPr txBox="1"/>
          <p:nvPr/>
        </p:nvSpPr>
        <p:spPr>
          <a:xfrm>
            <a:off x="7188200" y="5353887"/>
            <a:ext cx="4293227" cy="369332"/>
          </a:xfrm>
          <a:prstGeom prst="rect">
            <a:avLst/>
          </a:prstGeom>
          <a:noFill/>
        </p:spPr>
        <p:txBody>
          <a:bodyPr wrap="none" rtlCol="0">
            <a:spAutoFit/>
          </a:bodyPr>
          <a:lstStyle/>
          <a:p>
            <a:r>
              <a:rPr lang="en-US" dirty="0">
                <a:solidFill>
                  <a:schemeClr val="bg1"/>
                </a:solidFill>
                <a:latin typeface="Arial Black" panose="020B0A04020102020204" pitchFamily="34" charset="0"/>
              </a:rPr>
              <a:t>Faculty Member’s will only see </a:t>
            </a:r>
            <a:r>
              <a:rPr lang="en-US" b="1" dirty="0">
                <a:solidFill>
                  <a:srgbClr val="FF0000"/>
                </a:solidFill>
                <a:latin typeface="Arial Black" panose="020B0A04020102020204" pitchFamily="34" charset="0"/>
              </a:rPr>
              <a:t>6</a:t>
            </a:r>
          </a:p>
        </p:txBody>
      </p:sp>
      <p:sp>
        <p:nvSpPr>
          <p:cNvPr id="7" name="TextBox 6">
            <a:extLst>
              <a:ext uri="{FF2B5EF4-FFF2-40B4-BE49-F238E27FC236}">
                <a16:creationId xmlns:a16="http://schemas.microsoft.com/office/drawing/2014/main" id="{E3543805-50B0-437A-AA36-9B1E30514702}"/>
              </a:ext>
            </a:extLst>
          </p:cNvPr>
          <p:cNvSpPr txBox="1"/>
          <p:nvPr/>
        </p:nvSpPr>
        <p:spPr>
          <a:xfrm>
            <a:off x="7729994" y="2209800"/>
            <a:ext cx="3759200" cy="2246769"/>
          </a:xfrm>
          <a:prstGeom prst="rect">
            <a:avLst/>
          </a:prstGeom>
          <a:noFill/>
        </p:spPr>
        <p:txBody>
          <a:bodyPr wrap="square" rtlCol="0">
            <a:spAutoFit/>
          </a:bodyPr>
          <a:lstStyle/>
          <a:p>
            <a:r>
              <a:rPr lang="en-US" sz="2800" dirty="0"/>
              <a:t>The reference guide will highlight areas in red and provide definitions at the bottom of the page.</a:t>
            </a:r>
          </a:p>
        </p:txBody>
      </p:sp>
      <p:sp>
        <p:nvSpPr>
          <p:cNvPr id="8" name="Action Button: Go Back or Previous 7">
            <a:hlinkClick r:id="rId3" action="ppaction://hlinksldjump" highlightClick="1"/>
            <a:extLst>
              <a:ext uri="{FF2B5EF4-FFF2-40B4-BE49-F238E27FC236}">
                <a16:creationId xmlns:a16="http://schemas.microsoft.com/office/drawing/2014/main" id="{8E45EA03-4926-482A-A6F3-01F739AD6BAB}"/>
              </a:ext>
            </a:extLst>
          </p:cNvPr>
          <p:cNvSpPr/>
          <p:nvPr/>
        </p:nvSpPr>
        <p:spPr>
          <a:xfrm>
            <a:off x="10600267" y="6030852"/>
            <a:ext cx="550333" cy="508000"/>
          </a:xfrm>
          <a:prstGeom prst="actionButtonBackPrevious">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1848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9675"/>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178109" y="871869"/>
              <a:ext cx="3570869" cy="3496969"/>
              <a:chOff x="8178109" y="871869"/>
              <a:chExt cx="3570869" cy="3496969"/>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grpSp>
            <p:nvGrpSpPr>
              <p:cNvPr id="41" name="Group 40">
                <a:extLst>
                  <a:ext uri="{FF2B5EF4-FFF2-40B4-BE49-F238E27FC236}">
                    <a16:creationId xmlns:a16="http://schemas.microsoft.com/office/drawing/2014/main" id="{5485604A-B153-4BE2-AA0B-0B25357DA855}"/>
                  </a:ext>
                </a:extLst>
              </p:cNvPr>
              <p:cNvGrpSpPr/>
              <p:nvPr/>
            </p:nvGrpSpPr>
            <p:grpSpPr>
              <a:xfrm>
                <a:off x="8178109" y="871869"/>
                <a:ext cx="3100061" cy="3496969"/>
                <a:chOff x="8178109" y="871869"/>
                <a:chExt cx="3100061" cy="3496969"/>
              </a:xfrm>
            </p:grpSpPr>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sp>
              <p:nvSpPr>
                <p:cNvPr id="43" name="TextBox 42">
                  <a:extLst>
                    <a:ext uri="{FF2B5EF4-FFF2-40B4-BE49-F238E27FC236}">
                      <a16:creationId xmlns:a16="http://schemas.microsoft.com/office/drawing/2014/main" id="{EF1D3FF1-B841-4EEC-A1D4-D39A3A2D92F3}"/>
                    </a:ext>
                  </a:extLst>
                </p:cNvPr>
                <p:cNvSpPr txBox="1"/>
                <p:nvPr/>
              </p:nvSpPr>
              <p:spPr>
                <a:xfrm>
                  <a:off x="8259517" y="2117135"/>
                  <a:ext cx="2937244" cy="400110"/>
                </a:xfrm>
                <a:prstGeom prst="rect">
                  <a:avLst/>
                </a:prstGeom>
                <a:noFill/>
              </p:spPr>
              <p:txBody>
                <a:bodyPr wrap="square" rtlCol="0">
                  <a:spAutoFit/>
                </a:bodyPr>
                <a:lstStyle/>
                <a:p>
                  <a:pPr algn="ctr"/>
                  <a:r>
                    <a:rPr lang="haw-US" sz="2000" dirty="0"/>
                    <a:t>Instructional Faculty</a:t>
                  </a:r>
                  <a:endParaRPr lang="en-US" sz="2000" dirty="0"/>
                </a:p>
              </p:txBody>
            </p:sp>
            <p:sp>
              <p:nvSpPr>
                <p:cNvPr id="44" name="TextBox 43">
                  <a:extLst>
                    <a:ext uri="{FF2B5EF4-FFF2-40B4-BE49-F238E27FC236}">
                      <a16:creationId xmlns:a16="http://schemas.microsoft.com/office/drawing/2014/main" id="{2042D0FF-74F1-4768-9F47-818D4633B240}"/>
                    </a:ext>
                  </a:extLst>
                </p:cNvPr>
                <p:cNvSpPr txBox="1"/>
                <p:nvPr/>
              </p:nvSpPr>
              <p:spPr>
                <a:xfrm>
                  <a:off x="8178109" y="2625070"/>
                  <a:ext cx="3100061" cy="369332"/>
                </a:xfrm>
                <a:prstGeom prst="rect">
                  <a:avLst/>
                </a:prstGeom>
                <a:noFill/>
              </p:spPr>
              <p:txBody>
                <a:bodyPr wrap="square" rtlCol="0">
                  <a:spAutoFit/>
                </a:bodyPr>
                <a:lstStyle/>
                <a:p>
                  <a:pPr algn="ctr"/>
                  <a:r>
                    <a:rPr lang="haw-US" dirty="0"/>
                    <a:t>Guide for Instructional Faculty</a:t>
                  </a:r>
                  <a:endParaRPr lang="en-US" dirty="0"/>
                </a:p>
              </p:txBody>
            </p:sp>
            <p:pic>
              <p:nvPicPr>
                <p:cNvPr id="45" name="Graphic 44" descr="Classroom with solid fill">
                  <a:extLst>
                    <a:ext uri="{FF2B5EF4-FFF2-40B4-BE49-F238E27FC236}">
                      <a16:creationId xmlns:a16="http://schemas.microsoft.com/office/drawing/2014/main" id="{6403A2A4-3C1D-4940-8EF9-9D8365DD3C3E}"/>
                    </a:ext>
                  </a:extLst>
                </p:cNvPr>
                <p:cNvPicPr>
                  <a:picLocks noChangeAspect="1"/>
                </p:cNvPicPr>
                <p:nvPr/>
              </p:nvPicPr>
              <p:blipFill>
                <a:blip r:embed="rId8">
                  <a:alphaModFix amt="38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0692" y="3053945"/>
                  <a:ext cx="1314893" cy="1314893"/>
                </a:xfrm>
                <a:prstGeom prst="rect">
                  <a:avLst/>
                </a:prstGeom>
              </p:spPr>
            </p:pic>
          </p:gr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9675"/>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101198" y="871869"/>
              <a:ext cx="3100061" cy="3977991"/>
              <a:chOff x="8101198" y="871869"/>
              <a:chExt cx="3100061" cy="3977991"/>
            </a:xfrm>
          </p:grpSpPr>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182606" y="2267766"/>
                <a:ext cx="2937244" cy="400110"/>
              </a:xfrm>
              <a:prstGeom prst="rect">
                <a:avLst/>
              </a:prstGeom>
              <a:noFill/>
            </p:spPr>
            <p:txBody>
              <a:bodyPr wrap="square" rtlCol="0">
                <a:spAutoFit/>
              </a:bodyPr>
              <a:lstStyle/>
              <a:p>
                <a:pPr algn="ctr"/>
                <a:r>
                  <a:rPr lang="haw-US" sz="2000" dirty="0"/>
                  <a:t>WAT Platform</a:t>
                </a:r>
                <a:endParaRPr lang="en-US" sz="2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101198" y="2803001"/>
                <a:ext cx="3100061" cy="646331"/>
              </a:xfrm>
              <a:prstGeom prst="rect">
                <a:avLst/>
              </a:prstGeom>
              <a:noFill/>
            </p:spPr>
            <p:txBody>
              <a:bodyPr wrap="square" rtlCol="0">
                <a:spAutoFit/>
              </a:bodyPr>
              <a:lstStyle/>
              <a:p>
                <a:pPr algn="ctr"/>
                <a:r>
                  <a:rPr lang="haw-US" dirty="0"/>
                  <a:t>Guide in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10">
                <a:alphaModFix amt="49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40619" y="3428641"/>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326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178110" y="871869"/>
              <a:ext cx="3589308" cy="4405205"/>
              <a:chOff x="8178110" y="871869"/>
              <a:chExt cx="3589308" cy="4405205"/>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nvGrpSpPr>
              <p:cNvPr id="58" name="Group 57">
                <a:extLst>
                  <a:ext uri="{FF2B5EF4-FFF2-40B4-BE49-F238E27FC236}">
                    <a16:creationId xmlns:a16="http://schemas.microsoft.com/office/drawing/2014/main" id="{9FE30507-EF37-495C-8F78-3AD441500F15}"/>
                  </a:ext>
                </a:extLst>
              </p:cNvPr>
              <p:cNvGrpSpPr/>
              <p:nvPr/>
            </p:nvGrpSpPr>
            <p:grpSpPr>
              <a:xfrm>
                <a:off x="8178110" y="871869"/>
                <a:ext cx="3100061" cy="4405205"/>
                <a:chOff x="8178110" y="871869"/>
                <a:chExt cx="3100061" cy="4405205"/>
              </a:xfrm>
            </p:grpSpPr>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sp>
              <p:nvSpPr>
                <p:cNvPr id="60" name="TextBox 59">
                  <a:extLst>
                    <a:ext uri="{FF2B5EF4-FFF2-40B4-BE49-F238E27FC236}">
                      <a16:creationId xmlns:a16="http://schemas.microsoft.com/office/drawing/2014/main" id="{DAB17790-8385-4D10-ACF6-0697DCC823EA}"/>
                    </a:ext>
                  </a:extLst>
                </p:cNvPr>
                <p:cNvSpPr txBox="1"/>
                <p:nvPr/>
              </p:nvSpPr>
              <p:spPr>
                <a:xfrm>
                  <a:off x="8259518" y="2089835"/>
                  <a:ext cx="2937244" cy="707886"/>
                </a:xfrm>
                <a:prstGeom prst="rect">
                  <a:avLst/>
                </a:prstGeom>
                <a:noFill/>
              </p:spPr>
              <p:txBody>
                <a:bodyPr wrap="square" rtlCol="0">
                  <a:spAutoFit/>
                </a:bodyPr>
                <a:lstStyle/>
                <a:p>
                  <a:pPr algn="ctr"/>
                  <a:r>
                    <a:rPr lang="haw-US" sz="2000" dirty="0"/>
                    <a:t>Access, Process &amp; Timeline</a:t>
                  </a:r>
                  <a:endParaRPr lang="en-US" sz="2000" dirty="0"/>
                </a:p>
              </p:txBody>
            </p:sp>
            <p:sp>
              <p:nvSpPr>
                <p:cNvPr id="61" name="TextBox 60">
                  <a:extLst>
                    <a:ext uri="{FF2B5EF4-FFF2-40B4-BE49-F238E27FC236}">
                      <a16:creationId xmlns:a16="http://schemas.microsoft.com/office/drawing/2014/main" id="{BB1EB9CC-BD25-49A0-A5EF-27A9939D6611}"/>
                    </a:ext>
                  </a:extLst>
                </p:cNvPr>
                <p:cNvSpPr txBox="1"/>
                <p:nvPr/>
              </p:nvSpPr>
              <p:spPr>
                <a:xfrm>
                  <a:off x="8178110" y="2900441"/>
                  <a:ext cx="3100061" cy="923330"/>
                </a:xfrm>
                <a:prstGeom prst="rect">
                  <a:avLst/>
                </a:prstGeom>
                <a:noFill/>
              </p:spPr>
              <p:txBody>
                <a:bodyPr wrap="square" rtlCol="0">
                  <a:spAutoFit/>
                </a:bodyPr>
                <a:lstStyle/>
                <a:p>
                  <a:pPr algn="ctr"/>
                  <a:r>
                    <a:rPr lang="haw-US" dirty="0"/>
                    <a:t>Provide you links and next steps with deadlines for Manoa and System</a:t>
                  </a:r>
                  <a:endParaRPr lang="en-US" dirty="0"/>
                </a:p>
              </p:txBody>
            </p:sp>
            <p:pic>
              <p:nvPicPr>
                <p:cNvPr id="62" name="Graphic 61" descr="Daily calendar with solid fill">
                  <a:extLst>
                    <a:ext uri="{FF2B5EF4-FFF2-40B4-BE49-F238E27FC236}">
                      <a16:creationId xmlns:a16="http://schemas.microsoft.com/office/drawing/2014/main" id="{97CD1BCF-74C8-40F8-A215-318B382E4BE4}"/>
                    </a:ext>
                  </a:extLst>
                </p:cNvPr>
                <p:cNvPicPr>
                  <a:picLocks noChangeAspect="1"/>
                </p:cNvPicPr>
                <p:nvPr/>
              </p:nvPicPr>
              <p:blipFill>
                <a:blip r:embed="rId12">
                  <a:alphaModFix amt="54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01489" y="3823771"/>
                  <a:ext cx="1453303" cy="1453303"/>
                </a:xfrm>
                <a:prstGeom prst="rect">
                  <a:avLst/>
                </a:prstGeom>
              </p:spPr>
            </p:pic>
          </p:gr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8658"/>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8049974" y="-1702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4">
                <a:alphaModFix amt="44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032150" y="3480923"/>
                <a:ext cx="1391979" cy="1391979"/>
              </a:xfrm>
              <a:prstGeom prst="rect">
                <a:avLst/>
              </a:prstGeom>
            </p:spPr>
          </p:pic>
        </p:grpSp>
      </p:grpSp>
      <p:graphicFrame>
        <p:nvGraphicFramePr>
          <p:cNvPr id="78" name="Diagram 77">
            <a:extLst>
              <a:ext uri="{FF2B5EF4-FFF2-40B4-BE49-F238E27FC236}">
                <a16:creationId xmlns:a16="http://schemas.microsoft.com/office/drawing/2014/main" id="{E4CB363E-70AE-4CF7-840A-09E84F9367F1}"/>
              </a:ext>
            </a:extLst>
          </p:cNvPr>
          <p:cNvGraphicFramePr/>
          <p:nvPr>
            <p:extLst>
              <p:ext uri="{D42A27DB-BD31-4B8C-83A1-F6EECF244321}">
                <p14:modId xmlns:p14="http://schemas.microsoft.com/office/powerpoint/2010/main" val="2378809548"/>
              </p:ext>
            </p:extLst>
          </p:nvPr>
        </p:nvGraphicFramePr>
        <p:xfrm>
          <a:off x="4793641" y="945057"/>
          <a:ext cx="6560433" cy="4929834"/>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Tree>
    <p:extLst>
      <p:ext uri="{BB962C8B-B14F-4D97-AF65-F5344CB8AC3E}">
        <p14:creationId xmlns:p14="http://schemas.microsoft.com/office/powerpoint/2010/main" val="36077248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9675"/>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178109" y="871869"/>
              <a:ext cx="3570869" cy="3496969"/>
              <a:chOff x="8178109" y="871869"/>
              <a:chExt cx="3570869" cy="3496969"/>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grpSp>
            <p:nvGrpSpPr>
              <p:cNvPr id="41" name="Group 40">
                <a:extLst>
                  <a:ext uri="{FF2B5EF4-FFF2-40B4-BE49-F238E27FC236}">
                    <a16:creationId xmlns:a16="http://schemas.microsoft.com/office/drawing/2014/main" id="{5485604A-B153-4BE2-AA0B-0B25357DA855}"/>
                  </a:ext>
                </a:extLst>
              </p:cNvPr>
              <p:cNvGrpSpPr/>
              <p:nvPr/>
            </p:nvGrpSpPr>
            <p:grpSpPr>
              <a:xfrm>
                <a:off x="8178109" y="871869"/>
                <a:ext cx="3100061" cy="3496969"/>
                <a:chOff x="8178109" y="871869"/>
                <a:chExt cx="3100061" cy="3496969"/>
              </a:xfrm>
            </p:grpSpPr>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sp>
              <p:nvSpPr>
                <p:cNvPr id="43" name="TextBox 42">
                  <a:extLst>
                    <a:ext uri="{FF2B5EF4-FFF2-40B4-BE49-F238E27FC236}">
                      <a16:creationId xmlns:a16="http://schemas.microsoft.com/office/drawing/2014/main" id="{EF1D3FF1-B841-4EEC-A1D4-D39A3A2D92F3}"/>
                    </a:ext>
                  </a:extLst>
                </p:cNvPr>
                <p:cNvSpPr txBox="1"/>
                <p:nvPr/>
              </p:nvSpPr>
              <p:spPr>
                <a:xfrm>
                  <a:off x="8259517" y="2117135"/>
                  <a:ext cx="2937244" cy="400110"/>
                </a:xfrm>
                <a:prstGeom prst="rect">
                  <a:avLst/>
                </a:prstGeom>
                <a:noFill/>
              </p:spPr>
              <p:txBody>
                <a:bodyPr wrap="square" rtlCol="0">
                  <a:spAutoFit/>
                </a:bodyPr>
                <a:lstStyle/>
                <a:p>
                  <a:pPr algn="ctr"/>
                  <a:r>
                    <a:rPr lang="haw-US" sz="2000" dirty="0"/>
                    <a:t>Instructional Faculty</a:t>
                  </a:r>
                  <a:endParaRPr lang="en-US" sz="2000" dirty="0"/>
                </a:p>
              </p:txBody>
            </p:sp>
            <p:sp>
              <p:nvSpPr>
                <p:cNvPr id="44" name="TextBox 43">
                  <a:extLst>
                    <a:ext uri="{FF2B5EF4-FFF2-40B4-BE49-F238E27FC236}">
                      <a16:creationId xmlns:a16="http://schemas.microsoft.com/office/drawing/2014/main" id="{2042D0FF-74F1-4768-9F47-818D4633B240}"/>
                    </a:ext>
                  </a:extLst>
                </p:cNvPr>
                <p:cNvSpPr txBox="1"/>
                <p:nvPr/>
              </p:nvSpPr>
              <p:spPr>
                <a:xfrm>
                  <a:off x="8178109" y="2625070"/>
                  <a:ext cx="3100061" cy="369332"/>
                </a:xfrm>
                <a:prstGeom prst="rect">
                  <a:avLst/>
                </a:prstGeom>
                <a:noFill/>
              </p:spPr>
              <p:txBody>
                <a:bodyPr wrap="square" rtlCol="0">
                  <a:spAutoFit/>
                </a:bodyPr>
                <a:lstStyle/>
                <a:p>
                  <a:pPr algn="ctr"/>
                  <a:r>
                    <a:rPr lang="haw-US" dirty="0"/>
                    <a:t>Guide for Instructional Faculty</a:t>
                  </a:r>
                  <a:endParaRPr lang="en-US" dirty="0"/>
                </a:p>
              </p:txBody>
            </p:sp>
            <p:pic>
              <p:nvPicPr>
                <p:cNvPr id="45" name="Graphic 44" descr="Classroom with solid fill">
                  <a:extLst>
                    <a:ext uri="{FF2B5EF4-FFF2-40B4-BE49-F238E27FC236}">
                      <a16:creationId xmlns:a16="http://schemas.microsoft.com/office/drawing/2014/main" id="{6403A2A4-3C1D-4940-8EF9-9D8365DD3C3E}"/>
                    </a:ext>
                  </a:extLst>
                </p:cNvPr>
                <p:cNvPicPr>
                  <a:picLocks noChangeAspect="1"/>
                </p:cNvPicPr>
                <p:nvPr/>
              </p:nvPicPr>
              <p:blipFill>
                <a:blip r:embed="rId8">
                  <a:alphaModFix amt="38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0692" y="3053945"/>
                  <a:ext cx="1314893" cy="1314893"/>
                </a:xfrm>
                <a:prstGeom prst="rect">
                  <a:avLst/>
                </a:prstGeom>
              </p:spPr>
            </p:pic>
          </p:gr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9675"/>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101198" y="871869"/>
              <a:ext cx="3100061" cy="3977991"/>
              <a:chOff x="8101198" y="871869"/>
              <a:chExt cx="3100061" cy="3977991"/>
            </a:xfrm>
          </p:grpSpPr>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182606" y="2267766"/>
                <a:ext cx="2937244" cy="400110"/>
              </a:xfrm>
              <a:prstGeom prst="rect">
                <a:avLst/>
              </a:prstGeom>
              <a:noFill/>
            </p:spPr>
            <p:txBody>
              <a:bodyPr wrap="square" rtlCol="0">
                <a:spAutoFit/>
              </a:bodyPr>
              <a:lstStyle/>
              <a:p>
                <a:pPr algn="ctr"/>
                <a:r>
                  <a:rPr lang="haw-US" sz="2000" dirty="0"/>
                  <a:t>WAT Platform</a:t>
                </a:r>
                <a:endParaRPr lang="en-US" sz="2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101198" y="2803001"/>
                <a:ext cx="3100061" cy="646331"/>
              </a:xfrm>
              <a:prstGeom prst="rect">
                <a:avLst/>
              </a:prstGeom>
              <a:noFill/>
            </p:spPr>
            <p:txBody>
              <a:bodyPr wrap="square" rtlCol="0">
                <a:spAutoFit/>
              </a:bodyPr>
              <a:lstStyle/>
              <a:p>
                <a:pPr algn="ctr"/>
                <a:r>
                  <a:rPr lang="haw-US" dirty="0"/>
                  <a:t>Guide in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10">
                <a:alphaModFix amt="49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40619" y="3428641"/>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326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178110" y="871869"/>
              <a:ext cx="3589308" cy="4405205"/>
              <a:chOff x="8178110" y="871869"/>
              <a:chExt cx="3589308" cy="4405205"/>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nvGrpSpPr>
              <p:cNvPr id="58" name="Group 57">
                <a:extLst>
                  <a:ext uri="{FF2B5EF4-FFF2-40B4-BE49-F238E27FC236}">
                    <a16:creationId xmlns:a16="http://schemas.microsoft.com/office/drawing/2014/main" id="{9FE30507-EF37-495C-8F78-3AD441500F15}"/>
                  </a:ext>
                </a:extLst>
              </p:cNvPr>
              <p:cNvGrpSpPr/>
              <p:nvPr/>
            </p:nvGrpSpPr>
            <p:grpSpPr>
              <a:xfrm>
                <a:off x="8178110" y="871869"/>
                <a:ext cx="3100061" cy="4405205"/>
                <a:chOff x="8178110" y="871869"/>
                <a:chExt cx="3100061" cy="4405205"/>
              </a:xfrm>
            </p:grpSpPr>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sp>
              <p:nvSpPr>
                <p:cNvPr id="60" name="TextBox 59">
                  <a:extLst>
                    <a:ext uri="{FF2B5EF4-FFF2-40B4-BE49-F238E27FC236}">
                      <a16:creationId xmlns:a16="http://schemas.microsoft.com/office/drawing/2014/main" id="{DAB17790-8385-4D10-ACF6-0697DCC823EA}"/>
                    </a:ext>
                  </a:extLst>
                </p:cNvPr>
                <p:cNvSpPr txBox="1"/>
                <p:nvPr/>
              </p:nvSpPr>
              <p:spPr>
                <a:xfrm>
                  <a:off x="8259518" y="2089835"/>
                  <a:ext cx="2937244" cy="707886"/>
                </a:xfrm>
                <a:prstGeom prst="rect">
                  <a:avLst/>
                </a:prstGeom>
                <a:noFill/>
              </p:spPr>
              <p:txBody>
                <a:bodyPr wrap="square" rtlCol="0">
                  <a:spAutoFit/>
                </a:bodyPr>
                <a:lstStyle/>
                <a:p>
                  <a:pPr algn="ctr"/>
                  <a:r>
                    <a:rPr lang="haw-US" sz="2000" dirty="0"/>
                    <a:t>Access, Process &amp; Timeline</a:t>
                  </a:r>
                  <a:endParaRPr lang="en-US" sz="2000" dirty="0"/>
                </a:p>
              </p:txBody>
            </p:sp>
            <p:sp>
              <p:nvSpPr>
                <p:cNvPr id="61" name="TextBox 60">
                  <a:extLst>
                    <a:ext uri="{FF2B5EF4-FFF2-40B4-BE49-F238E27FC236}">
                      <a16:creationId xmlns:a16="http://schemas.microsoft.com/office/drawing/2014/main" id="{BB1EB9CC-BD25-49A0-A5EF-27A9939D6611}"/>
                    </a:ext>
                  </a:extLst>
                </p:cNvPr>
                <p:cNvSpPr txBox="1"/>
                <p:nvPr/>
              </p:nvSpPr>
              <p:spPr>
                <a:xfrm>
                  <a:off x="8178110" y="2900441"/>
                  <a:ext cx="3100061" cy="923330"/>
                </a:xfrm>
                <a:prstGeom prst="rect">
                  <a:avLst/>
                </a:prstGeom>
                <a:noFill/>
              </p:spPr>
              <p:txBody>
                <a:bodyPr wrap="square" rtlCol="0">
                  <a:spAutoFit/>
                </a:bodyPr>
                <a:lstStyle/>
                <a:p>
                  <a:pPr algn="ctr"/>
                  <a:r>
                    <a:rPr lang="haw-US" dirty="0"/>
                    <a:t>Provide you links and next steps with deadlines for Manoa and System</a:t>
                  </a:r>
                  <a:endParaRPr lang="en-US" dirty="0"/>
                </a:p>
              </p:txBody>
            </p:sp>
            <p:pic>
              <p:nvPicPr>
                <p:cNvPr id="62" name="Graphic 61" descr="Daily calendar with solid fill">
                  <a:extLst>
                    <a:ext uri="{FF2B5EF4-FFF2-40B4-BE49-F238E27FC236}">
                      <a16:creationId xmlns:a16="http://schemas.microsoft.com/office/drawing/2014/main" id="{97CD1BCF-74C8-40F8-A215-318B382E4BE4}"/>
                    </a:ext>
                  </a:extLst>
                </p:cNvPr>
                <p:cNvPicPr>
                  <a:picLocks noChangeAspect="1"/>
                </p:cNvPicPr>
                <p:nvPr/>
              </p:nvPicPr>
              <p:blipFill>
                <a:blip r:embed="rId12">
                  <a:alphaModFix amt="54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01489" y="3823771"/>
                  <a:ext cx="1453303" cy="1453303"/>
                </a:xfrm>
                <a:prstGeom prst="rect">
                  <a:avLst/>
                </a:prstGeom>
              </p:spPr>
            </p:pic>
          </p:gr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7982245" y="-8658"/>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588874" y="858188"/>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872952"/>
              <a:chOff x="8468181" y="240084"/>
              <a:chExt cx="3280796" cy="4872952"/>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1966" y="2895194"/>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4">
                <a:alphaModFix amt="44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969859" y="3721057"/>
                <a:ext cx="1391979" cy="1391979"/>
              </a:xfrm>
              <a:prstGeom prst="rect">
                <a:avLst/>
              </a:prstGeom>
            </p:spPr>
          </p:pic>
        </p:grpSp>
      </p:grpSp>
      <p:sp>
        <p:nvSpPr>
          <p:cNvPr id="67" name="TextBox 66">
            <a:extLst>
              <a:ext uri="{FF2B5EF4-FFF2-40B4-BE49-F238E27FC236}">
                <a16:creationId xmlns:a16="http://schemas.microsoft.com/office/drawing/2014/main" id="{167F0767-BA3E-4F99-8EA5-F2D4E8395ECF}"/>
              </a:ext>
            </a:extLst>
          </p:cNvPr>
          <p:cNvSpPr txBox="1"/>
          <p:nvPr/>
        </p:nvSpPr>
        <p:spPr>
          <a:xfrm>
            <a:off x="400265" y="2086965"/>
            <a:ext cx="2937244" cy="1015663"/>
          </a:xfrm>
          <a:prstGeom prst="rect">
            <a:avLst/>
          </a:prstGeom>
          <a:noFill/>
        </p:spPr>
        <p:txBody>
          <a:bodyPr wrap="square" rtlCol="0">
            <a:spAutoFit/>
          </a:bodyPr>
          <a:lstStyle/>
          <a:p>
            <a:pPr algn="ctr"/>
            <a:r>
              <a:rPr lang="haw-US" sz="3000" dirty="0">
                <a:solidFill>
                  <a:schemeClr val="bg1"/>
                </a:solidFill>
              </a:rPr>
              <a:t>Work Assignment Template (WAT)</a:t>
            </a:r>
            <a:endParaRPr lang="en-US" sz="3000" dirty="0">
              <a:solidFill>
                <a:schemeClr val="bg1"/>
              </a:solidFill>
            </a:endParaRPr>
          </a:p>
        </p:txBody>
      </p:sp>
      <p:sp>
        <p:nvSpPr>
          <p:cNvPr id="68" name="TextBox 67">
            <a:extLst>
              <a:ext uri="{FF2B5EF4-FFF2-40B4-BE49-F238E27FC236}">
                <a16:creationId xmlns:a16="http://schemas.microsoft.com/office/drawing/2014/main" id="{C231396E-BE4B-446F-AD3C-5F82BCA8CE78}"/>
              </a:ext>
            </a:extLst>
          </p:cNvPr>
          <p:cNvSpPr txBox="1"/>
          <p:nvPr/>
        </p:nvSpPr>
        <p:spPr>
          <a:xfrm>
            <a:off x="400265" y="3310660"/>
            <a:ext cx="2975815" cy="646331"/>
          </a:xfrm>
          <a:prstGeom prst="rect">
            <a:avLst/>
          </a:prstGeom>
          <a:noFill/>
        </p:spPr>
        <p:txBody>
          <a:bodyPr wrap="none" rtlCol="0">
            <a:spAutoFit/>
          </a:bodyPr>
          <a:lstStyle/>
          <a:p>
            <a:pPr algn="ctr"/>
            <a:r>
              <a:rPr lang="haw-US" dirty="0"/>
              <a:t>Covering the purpose of WAT </a:t>
            </a:r>
          </a:p>
          <a:p>
            <a:pPr algn="ctr"/>
            <a:r>
              <a:rPr lang="haw-US" dirty="0"/>
              <a:t>and what it will be used for</a:t>
            </a:r>
            <a:endParaRPr lang="en-US" dirty="0"/>
          </a:p>
        </p:txBody>
      </p:sp>
      <p:pic>
        <p:nvPicPr>
          <p:cNvPr id="69" name="Graphic 68" descr="Bar chart with solid fill">
            <a:extLst>
              <a:ext uri="{FF2B5EF4-FFF2-40B4-BE49-F238E27FC236}">
                <a16:creationId xmlns:a16="http://schemas.microsoft.com/office/drawing/2014/main" id="{3A284B33-A924-406C-82C4-85C357FF1032}"/>
              </a:ext>
            </a:extLst>
          </p:cNvPr>
          <p:cNvPicPr>
            <a:picLocks noChangeAspect="1"/>
          </p:cNvPicPr>
          <p:nvPr/>
        </p:nvPicPr>
        <p:blipFill>
          <a:blip r:embed="rId16">
            <a:alphaModFix amt="56000"/>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08702" y="3857031"/>
            <a:ext cx="1314893" cy="1314893"/>
          </a:xfrm>
          <a:prstGeom prst="rect">
            <a:avLst/>
          </a:prstGeom>
        </p:spPr>
      </p:pic>
      <p:sp>
        <p:nvSpPr>
          <p:cNvPr id="78" name="TextBox 77">
            <a:extLst>
              <a:ext uri="{FF2B5EF4-FFF2-40B4-BE49-F238E27FC236}">
                <a16:creationId xmlns:a16="http://schemas.microsoft.com/office/drawing/2014/main" id="{55D66EDC-CD22-4CD8-AFC5-DB42CE7C1022}"/>
              </a:ext>
            </a:extLst>
          </p:cNvPr>
          <p:cNvSpPr txBox="1"/>
          <p:nvPr/>
        </p:nvSpPr>
        <p:spPr>
          <a:xfrm>
            <a:off x="4573961" y="596605"/>
            <a:ext cx="7257087" cy="5632311"/>
          </a:xfrm>
          <a:prstGeom prst="rect">
            <a:avLst/>
          </a:prstGeom>
          <a:noFill/>
        </p:spPr>
        <p:txBody>
          <a:bodyPr wrap="square" rtlCol="0">
            <a:spAutoFit/>
          </a:bodyPr>
          <a:lstStyle/>
          <a:p>
            <a:r>
              <a:rPr lang="en-US" b="0" i="0" dirty="0">
                <a:solidFill>
                  <a:schemeClr val="bg1"/>
                </a:solidFill>
                <a:effectLst/>
                <a:latin typeface="Arial" panose="020B0604020202020204" pitchFamily="34" charset="0"/>
              </a:rPr>
              <a:t>The work assignment template (WAT) is an annual collection of data on faculty members’ assigned time</a:t>
            </a:r>
            <a:r>
              <a:rPr lang="haw-US" b="0" i="0" dirty="0">
                <a:solidFill>
                  <a:schemeClr val="bg1"/>
                </a:solidFill>
                <a:effectLst/>
                <a:latin typeface="Arial" panose="020B0604020202020204" pitchFamily="34" charset="0"/>
              </a:rPr>
              <a:t> for the previous academic year</a:t>
            </a:r>
            <a:r>
              <a:rPr lang="en-US" b="0" i="0" dirty="0">
                <a:solidFill>
                  <a:schemeClr val="bg1"/>
                </a:solidFill>
                <a:effectLst/>
                <a:latin typeface="Arial" panose="020B0604020202020204" pitchFamily="34" charset="0"/>
              </a:rPr>
              <a:t>. An aggregated annual report is made to the Board of Regents</a:t>
            </a:r>
            <a:r>
              <a:rPr lang="en-US" dirty="0">
                <a:solidFill>
                  <a:schemeClr val="bg1"/>
                </a:solidFill>
                <a:latin typeface="Arial" panose="020B0604020202020204" pitchFamily="34" charset="0"/>
              </a:rPr>
              <a:t>. Assigned credit hours and non-instructional equivalencies are reported</a:t>
            </a:r>
            <a:endParaRPr lang="en-US" b="0" i="0" dirty="0">
              <a:solidFill>
                <a:schemeClr val="bg1"/>
              </a:solidFill>
              <a:effectLst/>
              <a:latin typeface="Arial" panose="020B0604020202020204" pitchFamily="34" charset="0"/>
            </a:endParaRPr>
          </a:p>
          <a:p>
            <a:pPr algn="l"/>
            <a:endParaRPr lang="en-US" b="0" i="0" dirty="0">
              <a:solidFill>
                <a:schemeClr val="bg1"/>
              </a:solidFill>
              <a:effectLst/>
              <a:latin typeface="Arial" panose="020B0604020202020204" pitchFamily="34" charset="0"/>
            </a:endParaRPr>
          </a:p>
          <a:p>
            <a:pPr algn="l"/>
            <a:r>
              <a:rPr lang="en-US" b="0" i="0" dirty="0">
                <a:solidFill>
                  <a:schemeClr val="bg1"/>
                </a:solidFill>
                <a:effectLst/>
                <a:latin typeface="Arial" panose="020B0604020202020204" pitchFamily="34" charset="0"/>
              </a:rPr>
              <a:t>“The Work Assignment Credit Hours, reported in aggregate form in the WAT, reflect assigned time only. Qualitative evaluation of individual faculty work performed is handled through contract renewal, tenure and promotion review, and periodic review processes. Work assignment equivalencies should be used by departments, schools and colleges to develop workload policy and to guide chairs’ assignment of workload prospectively.”</a:t>
            </a:r>
          </a:p>
          <a:p>
            <a:pPr algn="l"/>
            <a:endParaRPr lang="en-US" dirty="0">
              <a:solidFill>
                <a:schemeClr val="bg1"/>
              </a:solidFill>
              <a:latin typeface="Arial" panose="020B0604020202020204" pitchFamily="34" charset="0"/>
            </a:endParaRPr>
          </a:p>
          <a:p>
            <a:r>
              <a:rPr lang="en-US" dirty="0">
                <a:solidFill>
                  <a:schemeClr val="bg1"/>
                </a:solidFill>
                <a:latin typeface="Arial" panose="020B0604020202020204" pitchFamily="34" charset="0"/>
              </a:rPr>
              <a:t>Differentiate: Assigned WCH vs. assessment of productivity</a:t>
            </a:r>
            <a:endParaRPr lang="haw-US" dirty="0">
              <a:solidFill>
                <a:schemeClr val="bg1"/>
              </a:solidFill>
              <a:latin typeface="Arial" panose="020B0604020202020204" pitchFamily="34" charset="0"/>
            </a:endParaRPr>
          </a:p>
          <a:p>
            <a:endParaRPr lang="en-US" dirty="0">
              <a:solidFill>
                <a:schemeClr val="bg1"/>
              </a:solidFill>
              <a:latin typeface="Arial" panose="020B0604020202020204" pitchFamily="34" charset="0"/>
            </a:endParaRPr>
          </a:p>
          <a:p>
            <a:r>
              <a:rPr lang="en-US" dirty="0">
                <a:solidFill>
                  <a:schemeClr val="bg1"/>
                </a:solidFill>
                <a:latin typeface="Arial" panose="020B0604020202020204" pitchFamily="34" charset="0"/>
              </a:rPr>
              <a:t>Example</a:t>
            </a:r>
          </a:p>
          <a:p>
            <a:r>
              <a:rPr lang="en-US" dirty="0">
                <a:solidFill>
                  <a:schemeClr val="bg1"/>
                </a:solidFill>
                <a:latin typeface="Arial" panose="020B0604020202020204" pitchFamily="34" charset="0"/>
              </a:rPr>
              <a:t>A faculty member with a “2/2” load may have had 12 credits of instruction, 9 credits (equivalencies) of research, and 3 credits (equivalencies) of service </a:t>
            </a:r>
            <a:r>
              <a:rPr lang="en-US" u="sng" dirty="0">
                <a:solidFill>
                  <a:schemeClr val="bg1"/>
                </a:solidFill>
                <a:latin typeface="Arial" panose="020B0604020202020204" pitchFamily="34" charset="0"/>
              </a:rPr>
              <a:t>assigned</a:t>
            </a:r>
            <a:r>
              <a:rPr lang="en-US" dirty="0">
                <a:solidFill>
                  <a:schemeClr val="bg1"/>
                </a:solidFill>
                <a:latin typeface="Arial" panose="020B0604020202020204" pitchFamily="34" charset="0"/>
              </a:rPr>
              <a:t>.</a:t>
            </a:r>
          </a:p>
        </p:txBody>
      </p:sp>
    </p:spTree>
    <p:extLst>
      <p:ext uri="{BB962C8B-B14F-4D97-AF65-F5344CB8AC3E}">
        <p14:creationId xmlns:p14="http://schemas.microsoft.com/office/powerpoint/2010/main" val="8954162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9675"/>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178109" y="871869"/>
              <a:ext cx="3570869" cy="3496969"/>
              <a:chOff x="8178109" y="871869"/>
              <a:chExt cx="3570869" cy="3496969"/>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grpSp>
            <p:nvGrpSpPr>
              <p:cNvPr id="41" name="Group 40">
                <a:extLst>
                  <a:ext uri="{FF2B5EF4-FFF2-40B4-BE49-F238E27FC236}">
                    <a16:creationId xmlns:a16="http://schemas.microsoft.com/office/drawing/2014/main" id="{5485604A-B153-4BE2-AA0B-0B25357DA855}"/>
                  </a:ext>
                </a:extLst>
              </p:cNvPr>
              <p:cNvGrpSpPr/>
              <p:nvPr/>
            </p:nvGrpSpPr>
            <p:grpSpPr>
              <a:xfrm>
                <a:off x="8178109" y="871869"/>
                <a:ext cx="3100061" cy="3496969"/>
                <a:chOff x="8178109" y="871869"/>
                <a:chExt cx="3100061" cy="3496969"/>
              </a:xfrm>
            </p:grpSpPr>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sp>
              <p:nvSpPr>
                <p:cNvPr id="43" name="TextBox 42">
                  <a:extLst>
                    <a:ext uri="{FF2B5EF4-FFF2-40B4-BE49-F238E27FC236}">
                      <a16:creationId xmlns:a16="http://schemas.microsoft.com/office/drawing/2014/main" id="{EF1D3FF1-B841-4EEC-A1D4-D39A3A2D92F3}"/>
                    </a:ext>
                  </a:extLst>
                </p:cNvPr>
                <p:cNvSpPr txBox="1"/>
                <p:nvPr/>
              </p:nvSpPr>
              <p:spPr>
                <a:xfrm>
                  <a:off x="8259517" y="2117135"/>
                  <a:ext cx="2937244" cy="400110"/>
                </a:xfrm>
                <a:prstGeom prst="rect">
                  <a:avLst/>
                </a:prstGeom>
                <a:noFill/>
              </p:spPr>
              <p:txBody>
                <a:bodyPr wrap="square" rtlCol="0">
                  <a:spAutoFit/>
                </a:bodyPr>
                <a:lstStyle/>
                <a:p>
                  <a:pPr algn="ctr"/>
                  <a:r>
                    <a:rPr lang="haw-US" sz="2000" dirty="0"/>
                    <a:t>Instructional Faculty</a:t>
                  </a:r>
                  <a:endParaRPr lang="en-US" sz="2000" dirty="0"/>
                </a:p>
              </p:txBody>
            </p:sp>
            <p:sp>
              <p:nvSpPr>
                <p:cNvPr id="44" name="TextBox 43">
                  <a:extLst>
                    <a:ext uri="{FF2B5EF4-FFF2-40B4-BE49-F238E27FC236}">
                      <a16:creationId xmlns:a16="http://schemas.microsoft.com/office/drawing/2014/main" id="{2042D0FF-74F1-4768-9F47-818D4633B240}"/>
                    </a:ext>
                  </a:extLst>
                </p:cNvPr>
                <p:cNvSpPr txBox="1"/>
                <p:nvPr/>
              </p:nvSpPr>
              <p:spPr>
                <a:xfrm>
                  <a:off x="8178109" y="2625070"/>
                  <a:ext cx="3100061" cy="369332"/>
                </a:xfrm>
                <a:prstGeom prst="rect">
                  <a:avLst/>
                </a:prstGeom>
                <a:noFill/>
              </p:spPr>
              <p:txBody>
                <a:bodyPr wrap="square" rtlCol="0">
                  <a:spAutoFit/>
                </a:bodyPr>
                <a:lstStyle/>
                <a:p>
                  <a:pPr algn="ctr"/>
                  <a:r>
                    <a:rPr lang="haw-US" dirty="0"/>
                    <a:t>Guide for Instructional Faculty</a:t>
                  </a:r>
                  <a:endParaRPr lang="en-US" dirty="0"/>
                </a:p>
              </p:txBody>
            </p:sp>
            <p:pic>
              <p:nvPicPr>
                <p:cNvPr id="45" name="Graphic 44" descr="Classroom with solid fill">
                  <a:extLst>
                    <a:ext uri="{FF2B5EF4-FFF2-40B4-BE49-F238E27FC236}">
                      <a16:creationId xmlns:a16="http://schemas.microsoft.com/office/drawing/2014/main" id="{6403A2A4-3C1D-4940-8EF9-9D8365DD3C3E}"/>
                    </a:ext>
                  </a:extLst>
                </p:cNvPr>
                <p:cNvPicPr>
                  <a:picLocks noChangeAspect="1"/>
                </p:cNvPicPr>
                <p:nvPr/>
              </p:nvPicPr>
              <p:blipFill>
                <a:blip r:embed="rId8">
                  <a:alphaModFix amt="38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0692" y="3053945"/>
                  <a:ext cx="1314893" cy="1314893"/>
                </a:xfrm>
                <a:prstGeom prst="rect">
                  <a:avLst/>
                </a:prstGeom>
              </p:spPr>
            </p:pic>
          </p:gr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9675"/>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101198" y="871869"/>
              <a:ext cx="3100061" cy="3977991"/>
              <a:chOff x="8101198" y="871869"/>
              <a:chExt cx="3100061" cy="3977991"/>
            </a:xfrm>
          </p:grpSpPr>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182606" y="2267766"/>
                <a:ext cx="2937244" cy="400110"/>
              </a:xfrm>
              <a:prstGeom prst="rect">
                <a:avLst/>
              </a:prstGeom>
              <a:noFill/>
            </p:spPr>
            <p:txBody>
              <a:bodyPr wrap="square" rtlCol="0">
                <a:spAutoFit/>
              </a:bodyPr>
              <a:lstStyle/>
              <a:p>
                <a:pPr algn="ctr"/>
                <a:r>
                  <a:rPr lang="haw-US" sz="2000" dirty="0"/>
                  <a:t>WAT Platform</a:t>
                </a:r>
                <a:endParaRPr lang="en-US" sz="2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101198" y="2803001"/>
                <a:ext cx="3100061" cy="646331"/>
              </a:xfrm>
              <a:prstGeom prst="rect">
                <a:avLst/>
              </a:prstGeom>
              <a:noFill/>
            </p:spPr>
            <p:txBody>
              <a:bodyPr wrap="square" rtlCol="0">
                <a:spAutoFit/>
              </a:bodyPr>
              <a:lstStyle/>
              <a:p>
                <a:pPr algn="ctr"/>
                <a:r>
                  <a:rPr lang="haw-US" dirty="0"/>
                  <a:t>Guide in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10">
                <a:alphaModFix amt="49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40619" y="3428641"/>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7722440" y="-13673"/>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2">
                <a:alphaModFix amt="44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32150" y="3480923"/>
                <a:ext cx="1391979" cy="1391979"/>
              </a:xfrm>
              <a:prstGeom prst="rect">
                <a:avLst/>
              </a:prstGeom>
            </p:spPr>
          </p:pic>
        </p:grpSp>
      </p:grpSp>
      <p:grpSp>
        <p:nvGrpSpPr>
          <p:cNvPr id="67" name="Group 66">
            <a:extLst>
              <a:ext uri="{FF2B5EF4-FFF2-40B4-BE49-F238E27FC236}">
                <a16:creationId xmlns:a16="http://schemas.microsoft.com/office/drawing/2014/main" id="{D835A77F-401F-49EC-B978-4E896AB323A3}"/>
              </a:ext>
            </a:extLst>
          </p:cNvPr>
          <p:cNvGrpSpPr/>
          <p:nvPr/>
        </p:nvGrpSpPr>
        <p:grpSpPr>
          <a:xfrm>
            <a:off x="632099" y="798607"/>
            <a:ext cx="3100061" cy="4563496"/>
            <a:chOff x="8201120" y="796622"/>
            <a:chExt cx="3100061" cy="4563496"/>
          </a:xfrm>
        </p:grpSpPr>
        <p:sp>
          <p:nvSpPr>
            <p:cNvPr id="68" name="TextBox 67">
              <a:extLst>
                <a:ext uri="{FF2B5EF4-FFF2-40B4-BE49-F238E27FC236}">
                  <a16:creationId xmlns:a16="http://schemas.microsoft.com/office/drawing/2014/main" id="{5CFCFFCD-8481-4B90-BCE9-A9F722A39960}"/>
                </a:ext>
              </a:extLst>
            </p:cNvPr>
            <p:cNvSpPr txBox="1"/>
            <p:nvPr/>
          </p:nvSpPr>
          <p:spPr>
            <a:xfrm>
              <a:off x="8468182" y="796622"/>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sp>
          <p:nvSpPr>
            <p:cNvPr id="69" name="TextBox 68">
              <a:extLst>
                <a:ext uri="{FF2B5EF4-FFF2-40B4-BE49-F238E27FC236}">
                  <a16:creationId xmlns:a16="http://schemas.microsoft.com/office/drawing/2014/main" id="{C2E7AD14-DB8F-4CA5-B538-87089065A507}"/>
                </a:ext>
              </a:extLst>
            </p:cNvPr>
            <p:cNvSpPr txBox="1"/>
            <p:nvPr/>
          </p:nvSpPr>
          <p:spPr>
            <a:xfrm>
              <a:off x="8291368" y="1993604"/>
              <a:ext cx="2937244" cy="1015663"/>
            </a:xfrm>
            <a:prstGeom prst="rect">
              <a:avLst/>
            </a:prstGeom>
            <a:noFill/>
          </p:spPr>
          <p:txBody>
            <a:bodyPr wrap="square" rtlCol="0">
              <a:spAutoFit/>
            </a:bodyPr>
            <a:lstStyle/>
            <a:p>
              <a:pPr algn="ctr"/>
              <a:r>
                <a:rPr lang="haw-US" sz="3000" dirty="0"/>
                <a:t>Access, Process &amp; Timeline</a:t>
              </a:r>
              <a:endParaRPr lang="en-US" sz="3000" dirty="0"/>
            </a:p>
          </p:txBody>
        </p:sp>
        <p:sp>
          <p:nvSpPr>
            <p:cNvPr id="78" name="TextBox 77">
              <a:extLst>
                <a:ext uri="{FF2B5EF4-FFF2-40B4-BE49-F238E27FC236}">
                  <a16:creationId xmlns:a16="http://schemas.microsoft.com/office/drawing/2014/main" id="{053C178D-416C-43D9-BEFD-72A7E979B7B3}"/>
                </a:ext>
              </a:extLst>
            </p:cNvPr>
            <p:cNvSpPr txBox="1"/>
            <p:nvPr/>
          </p:nvSpPr>
          <p:spPr>
            <a:xfrm>
              <a:off x="8201120" y="3083165"/>
              <a:ext cx="3100061" cy="923330"/>
            </a:xfrm>
            <a:prstGeom prst="rect">
              <a:avLst/>
            </a:prstGeom>
            <a:noFill/>
          </p:spPr>
          <p:txBody>
            <a:bodyPr wrap="square" rtlCol="0">
              <a:spAutoFit/>
            </a:bodyPr>
            <a:lstStyle/>
            <a:p>
              <a:pPr algn="ctr"/>
              <a:r>
                <a:rPr lang="haw-US" dirty="0"/>
                <a:t>Provide you links and next steps with deadlines for Mānoa and System</a:t>
              </a:r>
              <a:endParaRPr lang="en-US" dirty="0"/>
            </a:p>
          </p:txBody>
        </p:sp>
        <p:pic>
          <p:nvPicPr>
            <p:cNvPr id="79" name="Graphic 78" descr="Daily calendar with solid fill">
              <a:extLst>
                <a:ext uri="{FF2B5EF4-FFF2-40B4-BE49-F238E27FC236}">
                  <a16:creationId xmlns:a16="http://schemas.microsoft.com/office/drawing/2014/main" id="{F8328032-29C3-4069-B2AD-88B887830AF1}"/>
                </a:ext>
              </a:extLst>
            </p:cNvPr>
            <p:cNvPicPr>
              <a:picLocks noChangeAspect="1"/>
            </p:cNvPicPr>
            <p:nvPr/>
          </p:nvPicPr>
          <p:blipFill>
            <a:blip r:embed="rId14">
              <a:alphaModFix amt="54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022571" y="3906815"/>
              <a:ext cx="1453303" cy="1453303"/>
            </a:xfrm>
            <a:prstGeom prst="rect">
              <a:avLst/>
            </a:prstGeom>
          </p:spPr>
        </p:pic>
      </p:grpSp>
      <p:graphicFrame>
        <p:nvGraphicFramePr>
          <p:cNvPr id="80" name="Diagram 79">
            <a:extLst>
              <a:ext uri="{FF2B5EF4-FFF2-40B4-BE49-F238E27FC236}">
                <a16:creationId xmlns:a16="http://schemas.microsoft.com/office/drawing/2014/main" id="{78AB97E6-0E32-44F8-8CCA-6580B13E22BA}"/>
              </a:ext>
            </a:extLst>
          </p:cNvPr>
          <p:cNvGraphicFramePr/>
          <p:nvPr>
            <p:extLst>
              <p:ext uri="{D42A27DB-BD31-4B8C-83A1-F6EECF244321}">
                <p14:modId xmlns:p14="http://schemas.microsoft.com/office/powerpoint/2010/main" val="4185201065"/>
              </p:ext>
            </p:extLst>
          </p:nvPr>
        </p:nvGraphicFramePr>
        <p:xfrm>
          <a:off x="4298285" y="779145"/>
          <a:ext cx="7048414" cy="5178434"/>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Tree>
    <p:extLst>
      <p:ext uri="{BB962C8B-B14F-4D97-AF65-F5344CB8AC3E}">
        <p14:creationId xmlns:p14="http://schemas.microsoft.com/office/powerpoint/2010/main" val="935309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9675"/>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178109" y="871869"/>
              <a:ext cx="3570869" cy="3496969"/>
              <a:chOff x="8178109" y="871869"/>
              <a:chExt cx="3570869" cy="3496969"/>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grpSp>
            <p:nvGrpSpPr>
              <p:cNvPr id="41" name="Group 40">
                <a:extLst>
                  <a:ext uri="{FF2B5EF4-FFF2-40B4-BE49-F238E27FC236}">
                    <a16:creationId xmlns:a16="http://schemas.microsoft.com/office/drawing/2014/main" id="{5485604A-B153-4BE2-AA0B-0B25357DA855}"/>
                  </a:ext>
                </a:extLst>
              </p:cNvPr>
              <p:cNvGrpSpPr/>
              <p:nvPr/>
            </p:nvGrpSpPr>
            <p:grpSpPr>
              <a:xfrm>
                <a:off x="8178109" y="871869"/>
                <a:ext cx="3100061" cy="3496969"/>
                <a:chOff x="8178109" y="871869"/>
                <a:chExt cx="3100061" cy="3496969"/>
              </a:xfrm>
            </p:grpSpPr>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sp>
              <p:nvSpPr>
                <p:cNvPr id="43" name="TextBox 42">
                  <a:extLst>
                    <a:ext uri="{FF2B5EF4-FFF2-40B4-BE49-F238E27FC236}">
                      <a16:creationId xmlns:a16="http://schemas.microsoft.com/office/drawing/2014/main" id="{EF1D3FF1-B841-4EEC-A1D4-D39A3A2D92F3}"/>
                    </a:ext>
                  </a:extLst>
                </p:cNvPr>
                <p:cNvSpPr txBox="1"/>
                <p:nvPr/>
              </p:nvSpPr>
              <p:spPr>
                <a:xfrm>
                  <a:off x="8259517" y="2117135"/>
                  <a:ext cx="2937244" cy="400110"/>
                </a:xfrm>
                <a:prstGeom prst="rect">
                  <a:avLst/>
                </a:prstGeom>
                <a:noFill/>
              </p:spPr>
              <p:txBody>
                <a:bodyPr wrap="square" rtlCol="0">
                  <a:spAutoFit/>
                </a:bodyPr>
                <a:lstStyle/>
                <a:p>
                  <a:pPr algn="ctr"/>
                  <a:r>
                    <a:rPr lang="haw-US" sz="2000" dirty="0"/>
                    <a:t>Instructional Faculty</a:t>
                  </a:r>
                  <a:endParaRPr lang="en-US" sz="2000" dirty="0"/>
                </a:p>
              </p:txBody>
            </p:sp>
            <p:sp>
              <p:nvSpPr>
                <p:cNvPr id="44" name="TextBox 43">
                  <a:extLst>
                    <a:ext uri="{FF2B5EF4-FFF2-40B4-BE49-F238E27FC236}">
                      <a16:creationId xmlns:a16="http://schemas.microsoft.com/office/drawing/2014/main" id="{2042D0FF-74F1-4768-9F47-818D4633B240}"/>
                    </a:ext>
                  </a:extLst>
                </p:cNvPr>
                <p:cNvSpPr txBox="1"/>
                <p:nvPr/>
              </p:nvSpPr>
              <p:spPr>
                <a:xfrm>
                  <a:off x="8178109" y="2625070"/>
                  <a:ext cx="3100061" cy="369332"/>
                </a:xfrm>
                <a:prstGeom prst="rect">
                  <a:avLst/>
                </a:prstGeom>
                <a:noFill/>
              </p:spPr>
              <p:txBody>
                <a:bodyPr wrap="square" rtlCol="0">
                  <a:spAutoFit/>
                </a:bodyPr>
                <a:lstStyle/>
                <a:p>
                  <a:pPr algn="ctr"/>
                  <a:r>
                    <a:rPr lang="haw-US" dirty="0"/>
                    <a:t>Guide for Instructional Faculty</a:t>
                  </a:r>
                  <a:endParaRPr lang="en-US" dirty="0"/>
                </a:p>
              </p:txBody>
            </p:sp>
            <p:pic>
              <p:nvPicPr>
                <p:cNvPr id="45" name="Graphic 44" descr="Classroom with solid fill">
                  <a:extLst>
                    <a:ext uri="{FF2B5EF4-FFF2-40B4-BE49-F238E27FC236}">
                      <a16:creationId xmlns:a16="http://schemas.microsoft.com/office/drawing/2014/main" id="{6403A2A4-3C1D-4940-8EF9-9D8365DD3C3E}"/>
                    </a:ext>
                  </a:extLst>
                </p:cNvPr>
                <p:cNvPicPr>
                  <a:picLocks noChangeAspect="1"/>
                </p:cNvPicPr>
                <p:nvPr/>
              </p:nvPicPr>
              <p:blipFill>
                <a:blip r:embed="rId8">
                  <a:alphaModFix amt="38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0692" y="3053945"/>
                  <a:ext cx="1314893" cy="1314893"/>
                </a:xfrm>
                <a:prstGeom prst="rect">
                  <a:avLst/>
                </a:prstGeom>
              </p:spPr>
            </p:pic>
          </p:gr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7919901" y="-5388"/>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296424" y="825042"/>
              <a:ext cx="3129572" cy="4008473"/>
              <a:chOff x="8296424" y="825042"/>
              <a:chExt cx="3129572" cy="4008473"/>
            </a:xfrm>
          </p:grpSpPr>
          <p:sp>
            <p:nvSpPr>
              <p:cNvPr id="50" name="TextBox 49">
                <a:extLst>
                  <a:ext uri="{FF2B5EF4-FFF2-40B4-BE49-F238E27FC236}">
                    <a16:creationId xmlns:a16="http://schemas.microsoft.com/office/drawing/2014/main" id="{6A988CCD-04C0-4B35-AC0B-6D53BAF4F8A5}"/>
                  </a:ext>
                </a:extLst>
              </p:cNvPr>
              <p:cNvSpPr txBox="1"/>
              <p:nvPr/>
            </p:nvSpPr>
            <p:spPr>
              <a:xfrm>
                <a:off x="8696220" y="825042"/>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488752" y="2268465"/>
                <a:ext cx="2937244" cy="553998"/>
              </a:xfrm>
              <a:prstGeom prst="rect">
                <a:avLst/>
              </a:prstGeom>
              <a:noFill/>
            </p:spPr>
            <p:txBody>
              <a:bodyPr wrap="square" rtlCol="0">
                <a:spAutoFit/>
              </a:bodyPr>
              <a:lstStyle/>
              <a:p>
                <a:pPr algn="ctr"/>
                <a:r>
                  <a:rPr lang="haw-US" sz="3000" dirty="0"/>
                  <a:t>WAT Platform</a:t>
                </a:r>
                <a:endParaRPr lang="en-US" sz="3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296424" y="2802636"/>
                <a:ext cx="3100061" cy="646331"/>
              </a:xfrm>
              <a:prstGeom prst="rect">
                <a:avLst/>
              </a:prstGeom>
              <a:noFill/>
            </p:spPr>
            <p:txBody>
              <a:bodyPr wrap="square" rtlCol="0">
                <a:spAutoFit/>
              </a:bodyPr>
              <a:lstStyle/>
              <a:p>
                <a:pPr algn="ctr"/>
                <a:r>
                  <a:rPr lang="haw-US" dirty="0"/>
                  <a:t>Guide </a:t>
                </a:r>
                <a:r>
                  <a:rPr lang="en-US" dirty="0"/>
                  <a:t>o</a:t>
                </a:r>
                <a:r>
                  <a:rPr lang="haw-US" dirty="0"/>
                  <a:t>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10">
                <a:alphaModFix amt="49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168181" y="3412296"/>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11063425" y="-26183"/>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2">
                <a:alphaModFix amt="44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32150" y="3480923"/>
                <a:ext cx="1391979" cy="1391979"/>
              </a:xfrm>
              <a:prstGeom prst="rect">
                <a:avLst/>
              </a:prstGeom>
            </p:spPr>
          </p:pic>
        </p:grpSp>
      </p:grpSp>
      <p:sp>
        <p:nvSpPr>
          <p:cNvPr id="81" name="TextBox 80">
            <a:extLst>
              <a:ext uri="{FF2B5EF4-FFF2-40B4-BE49-F238E27FC236}">
                <a16:creationId xmlns:a16="http://schemas.microsoft.com/office/drawing/2014/main" id="{D489BF11-A212-4226-92E1-71147204CACB}"/>
              </a:ext>
            </a:extLst>
          </p:cNvPr>
          <p:cNvSpPr txBox="1"/>
          <p:nvPr/>
        </p:nvSpPr>
        <p:spPr>
          <a:xfrm>
            <a:off x="4094416" y="304651"/>
            <a:ext cx="5605329" cy="769441"/>
          </a:xfrm>
          <a:prstGeom prst="rect">
            <a:avLst/>
          </a:prstGeom>
          <a:noFill/>
        </p:spPr>
        <p:txBody>
          <a:bodyPr wrap="square" rtlCol="0">
            <a:spAutoFit/>
          </a:bodyPr>
          <a:lstStyle/>
          <a:p>
            <a:r>
              <a:rPr lang="en-US" sz="4400" dirty="0">
                <a:solidFill>
                  <a:schemeClr val="bg1"/>
                </a:solidFill>
                <a:hlinkClick r:id="rId14">
                  <a:extLst>
                    <a:ext uri="{A12FA001-AC4F-418D-AE19-62706E023703}">
                      <ahyp:hlinkClr xmlns:ahyp="http://schemas.microsoft.com/office/drawing/2018/hyperlinkcolor" val="tx"/>
                    </a:ext>
                  </a:extLst>
                </a:hlinkClick>
              </a:rPr>
              <a:t>Reference Guide</a:t>
            </a:r>
            <a:endParaRPr lang="en-US" sz="4400" dirty="0">
              <a:solidFill>
                <a:schemeClr val="bg1"/>
              </a:solidFill>
            </a:endParaRPr>
          </a:p>
        </p:txBody>
      </p:sp>
      <p:sp>
        <p:nvSpPr>
          <p:cNvPr id="82" name="TextBox 81">
            <a:extLst>
              <a:ext uri="{FF2B5EF4-FFF2-40B4-BE49-F238E27FC236}">
                <a16:creationId xmlns:a16="http://schemas.microsoft.com/office/drawing/2014/main" id="{1E158B26-346D-474D-8884-6BF229645869}"/>
              </a:ext>
            </a:extLst>
          </p:cNvPr>
          <p:cNvSpPr txBox="1"/>
          <p:nvPr/>
        </p:nvSpPr>
        <p:spPr>
          <a:xfrm>
            <a:off x="4093059" y="1020219"/>
            <a:ext cx="4711375" cy="369332"/>
          </a:xfrm>
          <a:prstGeom prst="rect">
            <a:avLst/>
          </a:prstGeom>
          <a:noFill/>
        </p:spPr>
        <p:txBody>
          <a:bodyPr wrap="square" rtlCol="0">
            <a:spAutoFit/>
          </a:bodyPr>
          <a:lstStyle/>
          <a:p>
            <a:r>
              <a:rPr lang="en-US" dirty="0">
                <a:solidFill>
                  <a:schemeClr val="bg1"/>
                </a:solidFill>
              </a:rPr>
              <a:t>Found under the FAQ’s tab in the WAT Platform</a:t>
            </a:r>
          </a:p>
        </p:txBody>
      </p:sp>
      <p:graphicFrame>
        <p:nvGraphicFramePr>
          <p:cNvPr id="83" name="Diagram 82">
            <a:extLst>
              <a:ext uri="{FF2B5EF4-FFF2-40B4-BE49-F238E27FC236}">
                <a16:creationId xmlns:a16="http://schemas.microsoft.com/office/drawing/2014/main" id="{E0D2235A-0429-4E0D-86F3-5D4AB72091EE}"/>
              </a:ext>
            </a:extLst>
          </p:cNvPr>
          <p:cNvGraphicFramePr/>
          <p:nvPr>
            <p:extLst>
              <p:ext uri="{D42A27DB-BD31-4B8C-83A1-F6EECF244321}">
                <p14:modId xmlns:p14="http://schemas.microsoft.com/office/powerpoint/2010/main" val="25788579"/>
              </p:ext>
            </p:extLst>
          </p:nvPr>
        </p:nvGraphicFramePr>
        <p:xfrm>
          <a:off x="4408028" y="1297218"/>
          <a:ext cx="7128354" cy="506387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84" name="Action Button: Go Forward or Next 83">
            <a:hlinkClick r:id="rId20" action="ppaction://hlinksldjump" highlightClick="1"/>
            <a:extLst>
              <a:ext uri="{FF2B5EF4-FFF2-40B4-BE49-F238E27FC236}">
                <a16:creationId xmlns:a16="http://schemas.microsoft.com/office/drawing/2014/main" id="{1F8600EE-643F-4A8B-BC1C-D3A5F313A0CD}"/>
              </a:ext>
            </a:extLst>
          </p:cNvPr>
          <p:cNvSpPr/>
          <p:nvPr/>
        </p:nvSpPr>
        <p:spPr>
          <a:xfrm>
            <a:off x="9174637" y="503294"/>
            <a:ext cx="525107" cy="603218"/>
          </a:xfrm>
          <a:prstGeom prst="actionButtonForwardNex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652451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9675"/>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nvGrpSpPr>
            <p:cNvPr id="32" name="Group 31">
              <a:extLst>
                <a:ext uri="{FF2B5EF4-FFF2-40B4-BE49-F238E27FC236}">
                  <a16:creationId xmlns:a16="http://schemas.microsoft.com/office/drawing/2014/main" id="{F2C1DC85-B692-4EB9-9B83-FFD3E204DD00}"/>
                </a:ext>
              </a:extLst>
            </p:cNvPr>
            <p:cNvGrpSpPr/>
            <p:nvPr/>
          </p:nvGrpSpPr>
          <p:grpSpPr>
            <a:xfrm>
              <a:off x="8178108" y="871869"/>
              <a:ext cx="3100061" cy="3557443"/>
              <a:chOff x="8178108" y="871869"/>
              <a:chExt cx="3100061" cy="3557443"/>
            </a:xfrm>
          </p:grpSpPr>
          <p:sp>
            <p:nvSpPr>
              <p:cNvPr id="33" name="TextBox 32">
                <a:extLst>
                  <a:ext uri="{FF2B5EF4-FFF2-40B4-BE49-F238E27FC236}">
                    <a16:creationId xmlns:a16="http://schemas.microsoft.com/office/drawing/2014/main" id="{2C30E3BB-8117-4F07-9FAA-E04819C6B149}"/>
                  </a:ext>
                </a:extLst>
              </p:cNvPr>
              <p:cNvSpPr txBox="1"/>
              <p:nvPr/>
            </p:nvSpPr>
            <p:spPr>
              <a:xfrm>
                <a:off x="846818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sp>
            <p:nvSpPr>
              <p:cNvPr id="34" name="TextBox 33">
                <a:extLst>
                  <a:ext uri="{FF2B5EF4-FFF2-40B4-BE49-F238E27FC236}">
                    <a16:creationId xmlns:a16="http://schemas.microsoft.com/office/drawing/2014/main" id="{BF7B80ED-EB24-4F6A-B8C4-4052F49EEE0D}"/>
                  </a:ext>
                </a:extLst>
              </p:cNvPr>
              <p:cNvSpPr txBox="1"/>
              <p:nvPr/>
            </p:nvSpPr>
            <p:spPr>
              <a:xfrm>
                <a:off x="8259516" y="2167158"/>
                <a:ext cx="2937244" cy="400110"/>
              </a:xfrm>
              <a:prstGeom prst="rect">
                <a:avLst/>
              </a:prstGeom>
              <a:noFill/>
            </p:spPr>
            <p:txBody>
              <a:bodyPr wrap="square" rtlCol="0">
                <a:spAutoFit/>
              </a:bodyPr>
              <a:lstStyle/>
              <a:p>
                <a:pPr algn="ctr"/>
                <a:r>
                  <a:rPr lang="haw-US" sz="2000" dirty="0"/>
                  <a:t>Research Faculty</a:t>
                </a:r>
                <a:endParaRPr lang="en-US" sz="2000" dirty="0"/>
              </a:p>
            </p:txBody>
          </p:sp>
          <p:sp>
            <p:nvSpPr>
              <p:cNvPr id="35" name="TextBox 34">
                <a:extLst>
                  <a:ext uri="{FF2B5EF4-FFF2-40B4-BE49-F238E27FC236}">
                    <a16:creationId xmlns:a16="http://schemas.microsoft.com/office/drawing/2014/main" id="{1E769525-0570-4D6F-A8BE-FD66025E9B29}"/>
                  </a:ext>
                </a:extLst>
              </p:cNvPr>
              <p:cNvSpPr txBox="1"/>
              <p:nvPr/>
            </p:nvSpPr>
            <p:spPr>
              <a:xfrm>
                <a:off x="8178108" y="2711524"/>
                <a:ext cx="3100061" cy="369332"/>
              </a:xfrm>
              <a:prstGeom prst="rect">
                <a:avLst/>
              </a:prstGeom>
              <a:noFill/>
            </p:spPr>
            <p:txBody>
              <a:bodyPr wrap="square" rtlCol="0">
                <a:spAutoFit/>
              </a:bodyPr>
              <a:lstStyle/>
              <a:p>
                <a:pPr algn="ctr"/>
                <a:r>
                  <a:rPr lang="haw-US" dirty="0"/>
                  <a:t>Guide for Research Faculty</a:t>
                </a:r>
                <a:endParaRPr lang="en-US" dirty="0"/>
              </a:p>
            </p:txBody>
          </p:sp>
          <p:pic>
            <p:nvPicPr>
              <p:cNvPr id="36" name="Graphic 35" descr="Books with solid fill">
                <a:extLst>
                  <a:ext uri="{FF2B5EF4-FFF2-40B4-BE49-F238E27FC236}">
                    <a16:creationId xmlns:a16="http://schemas.microsoft.com/office/drawing/2014/main" id="{C22CEEE4-9212-4553-B1C8-FA41467A025A}"/>
                  </a:ext>
                </a:extLst>
              </p:cNvPr>
              <p:cNvPicPr>
                <a:picLocks noChangeAspect="1"/>
              </p:cNvPicPr>
              <p:nvPr/>
            </p:nvPicPr>
            <p:blipFill>
              <a:blip r:embed="rId6">
                <a:alphaModFix amt="4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0436" y="3273908"/>
                <a:ext cx="1155404" cy="1155404"/>
              </a:xfrm>
              <a:prstGeom prst="rect">
                <a:avLst/>
              </a:prstGeom>
            </p:spPr>
          </p:pic>
        </p:grpSp>
      </p:grpSp>
      <p:grpSp>
        <p:nvGrpSpPr>
          <p:cNvPr id="37" name="Group 36">
            <a:extLst>
              <a:ext uri="{FF2B5EF4-FFF2-40B4-BE49-F238E27FC236}">
                <a16:creationId xmlns:a16="http://schemas.microsoft.com/office/drawing/2014/main" id="{377ABFDF-3B8E-41D5-B532-D18B955D6C18}"/>
              </a:ext>
            </a:extLst>
          </p:cNvPr>
          <p:cNvGrpSpPr/>
          <p:nvPr/>
        </p:nvGrpSpPr>
        <p:grpSpPr>
          <a:xfrm>
            <a:off x="-7729707" y="-7642"/>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657138" y="845877"/>
              <a:ext cx="3091840" cy="3237026"/>
              <a:chOff x="8657138" y="845877"/>
              <a:chExt cx="3091840" cy="3237026"/>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sp>
            <p:nvSpPr>
              <p:cNvPr id="42" name="TextBox 41">
                <a:extLst>
                  <a:ext uri="{FF2B5EF4-FFF2-40B4-BE49-F238E27FC236}">
                    <a16:creationId xmlns:a16="http://schemas.microsoft.com/office/drawing/2014/main" id="{66711155-5363-473B-99FD-A0103FC6BC2D}"/>
                  </a:ext>
                </a:extLst>
              </p:cNvPr>
              <p:cNvSpPr txBox="1"/>
              <p:nvPr/>
            </p:nvSpPr>
            <p:spPr>
              <a:xfrm>
                <a:off x="8657138" y="845877"/>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59496" y="-20451"/>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grpSp>
          <p:nvGrpSpPr>
            <p:cNvPr id="49" name="Group 48">
              <a:extLst>
                <a:ext uri="{FF2B5EF4-FFF2-40B4-BE49-F238E27FC236}">
                  <a16:creationId xmlns:a16="http://schemas.microsoft.com/office/drawing/2014/main" id="{0FA61252-F240-442E-AC85-BBDECD8C0256}"/>
                </a:ext>
              </a:extLst>
            </p:cNvPr>
            <p:cNvGrpSpPr/>
            <p:nvPr/>
          </p:nvGrpSpPr>
          <p:grpSpPr>
            <a:xfrm>
              <a:off x="8296424" y="825042"/>
              <a:ext cx="3129572" cy="4008473"/>
              <a:chOff x="8296424" y="825042"/>
              <a:chExt cx="3129572" cy="4008473"/>
            </a:xfrm>
          </p:grpSpPr>
          <p:sp>
            <p:nvSpPr>
              <p:cNvPr id="50" name="TextBox 49">
                <a:extLst>
                  <a:ext uri="{FF2B5EF4-FFF2-40B4-BE49-F238E27FC236}">
                    <a16:creationId xmlns:a16="http://schemas.microsoft.com/office/drawing/2014/main" id="{6A988CCD-04C0-4B35-AC0B-6D53BAF4F8A5}"/>
                  </a:ext>
                </a:extLst>
              </p:cNvPr>
              <p:cNvSpPr txBox="1"/>
              <p:nvPr/>
            </p:nvSpPr>
            <p:spPr>
              <a:xfrm>
                <a:off x="8696220" y="825042"/>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sp>
            <p:nvSpPr>
              <p:cNvPr id="51" name="TextBox 50">
                <a:extLst>
                  <a:ext uri="{FF2B5EF4-FFF2-40B4-BE49-F238E27FC236}">
                    <a16:creationId xmlns:a16="http://schemas.microsoft.com/office/drawing/2014/main" id="{DD4420C2-2448-4CEE-99AD-52DC5FECE44E}"/>
                  </a:ext>
                </a:extLst>
              </p:cNvPr>
              <p:cNvSpPr txBox="1"/>
              <p:nvPr/>
            </p:nvSpPr>
            <p:spPr>
              <a:xfrm>
                <a:off x="8488752" y="2268465"/>
                <a:ext cx="2937244" cy="553998"/>
              </a:xfrm>
              <a:prstGeom prst="rect">
                <a:avLst/>
              </a:prstGeom>
              <a:noFill/>
            </p:spPr>
            <p:txBody>
              <a:bodyPr wrap="square" rtlCol="0">
                <a:spAutoFit/>
              </a:bodyPr>
              <a:lstStyle/>
              <a:p>
                <a:pPr algn="ctr"/>
                <a:r>
                  <a:rPr lang="haw-US" sz="3000" dirty="0"/>
                  <a:t>WAT Platform</a:t>
                </a:r>
                <a:endParaRPr lang="en-US" sz="3000" dirty="0"/>
              </a:p>
            </p:txBody>
          </p:sp>
          <p:sp>
            <p:nvSpPr>
              <p:cNvPr id="52" name="TextBox 51">
                <a:extLst>
                  <a:ext uri="{FF2B5EF4-FFF2-40B4-BE49-F238E27FC236}">
                    <a16:creationId xmlns:a16="http://schemas.microsoft.com/office/drawing/2014/main" id="{5A5EF250-1127-4D5D-A873-0DD51DF26E3C}"/>
                  </a:ext>
                </a:extLst>
              </p:cNvPr>
              <p:cNvSpPr txBox="1"/>
              <p:nvPr/>
            </p:nvSpPr>
            <p:spPr>
              <a:xfrm>
                <a:off x="8296424" y="2802636"/>
                <a:ext cx="3100061" cy="646331"/>
              </a:xfrm>
              <a:prstGeom prst="rect">
                <a:avLst/>
              </a:prstGeom>
              <a:noFill/>
            </p:spPr>
            <p:txBody>
              <a:bodyPr wrap="square" rtlCol="0">
                <a:spAutoFit/>
              </a:bodyPr>
              <a:lstStyle/>
              <a:p>
                <a:pPr algn="ctr"/>
                <a:r>
                  <a:rPr lang="haw-US" dirty="0"/>
                  <a:t>Guide </a:t>
                </a:r>
                <a:r>
                  <a:rPr lang="en-US" dirty="0"/>
                  <a:t>o</a:t>
                </a:r>
                <a:r>
                  <a:rPr lang="haw-US" dirty="0"/>
                  <a:t>n utilizing the WAT Platform</a:t>
                </a:r>
                <a:endParaRPr lang="en-US" dirty="0"/>
              </a:p>
            </p:txBody>
          </p:sp>
          <p:pic>
            <p:nvPicPr>
              <p:cNvPr id="53" name="Graphic 52" descr="Internet with solid fill">
                <a:extLst>
                  <a:ext uri="{FF2B5EF4-FFF2-40B4-BE49-F238E27FC236}">
                    <a16:creationId xmlns:a16="http://schemas.microsoft.com/office/drawing/2014/main" id="{3CF47DBF-EAAC-4AFB-84C0-B5523687C20C}"/>
                  </a:ext>
                </a:extLst>
              </p:cNvPr>
              <p:cNvPicPr>
                <a:picLocks noChangeAspect="1"/>
              </p:cNvPicPr>
              <p:nvPr/>
            </p:nvPicPr>
            <p:blipFill>
              <a:blip r:embed="rId8">
                <a:alphaModFix amt="49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168181" y="3412296"/>
                <a:ext cx="1421219" cy="1421219"/>
              </a:xfrm>
              <a:prstGeom prst="rect">
                <a:avLst/>
              </a:prstGeom>
            </p:spPr>
          </p:pic>
        </p:grpSp>
      </p:grpSp>
      <p:grpSp>
        <p:nvGrpSpPr>
          <p:cNvPr id="54" name="Group 53">
            <a:extLst>
              <a:ext uri="{FF2B5EF4-FFF2-40B4-BE49-F238E27FC236}">
                <a16:creationId xmlns:a16="http://schemas.microsoft.com/office/drawing/2014/main" id="{4E2587BD-AB67-4517-8C6E-EFAAA1A54F76}"/>
              </a:ext>
            </a:extLst>
          </p:cNvPr>
          <p:cNvGrpSpPr/>
          <p:nvPr/>
        </p:nvGrpSpPr>
        <p:grpSpPr>
          <a:xfrm>
            <a:off x="-11046600" y="-2384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10">
                <a:alphaModFix amt="44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032150" y="3480923"/>
                <a:ext cx="1391979" cy="1391979"/>
              </a:xfrm>
              <a:prstGeom prst="rect">
                <a:avLst/>
              </a:prstGeom>
            </p:spPr>
          </p:pic>
        </p:grpSp>
      </p:grpSp>
      <p:sp>
        <p:nvSpPr>
          <p:cNvPr id="68" name="TextBox 67">
            <a:extLst>
              <a:ext uri="{FF2B5EF4-FFF2-40B4-BE49-F238E27FC236}">
                <a16:creationId xmlns:a16="http://schemas.microsoft.com/office/drawing/2014/main" id="{468FAF95-A9BA-4214-8DE8-93782866EA55}"/>
              </a:ext>
            </a:extLst>
          </p:cNvPr>
          <p:cNvSpPr txBox="1"/>
          <p:nvPr/>
        </p:nvSpPr>
        <p:spPr>
          <a:xfrm>
            <a:off x="1149817" y="2694431"/>
            <a:ext cx="2068118" cy="1200329"/>
          </a:xfrm>
          <a:prstGeom prst="rect">
            <a:avLst/>
          </a:prstGeom>
          <a:noFill/>
        </p:spPr>
        <p:txBody>
          <a:bodyPr wrap="square" rtlCol="0">
            <a:spAutoFit/>
          </a:bodyPr>
          <a:lstStyle/>
          <a:p>
            <a:pPr algn="ctr"/>
            <a:r>
              <a:rPr lang="en-US" dirty="0"/>
              <a:t>Highlights major changes in the WAT platform from last year</a:t>
            </a:r>
          </a:p>
        </p:txBody>
      </p:sp>
      <p:sp>
        <p:nvSpPr>
          <p:cNvPr id="69" name="TextBox 68">
            <a:extLst>
              <a:ext uri="{FF2B5EF4-FFF2-40B4-BE49-F238E27FC236}">
                <a16:creationId xmlns:a16="http://schemas.microsoft.com/office/drawing/2014/main" id="{4BADFE84-A251-4BFE-AC5B-F839D6EDC801}"/>
              </a:ext>
            </a:extLst>
          </p:cNvPr>
          <p:cNvSpPr txBox="1"/>
          <p:nvPr/>
        </p:nvSpPr>
        <p:spPr>
          <a:xfrm>
            <a:off x="1378655" y="2061841"/>
            <a:ext cx="1610443" cy="553998"/>
          </a:xfrm>
          <a:prstGeom prst="rect">
            <a:avLst/>
          </a:prstGeom>
          <a:noFill/>
        </p:spPr>
        <p:txBody>
          <a:bodyPr wrap="square">
            <a:spAutoFit/>
          </a:bodyPr>
          <a:lstStyle/>
          <a:p>
            <a:pPr algn="ctr"/>
            <a:r>
              <a:rPr lang="en-US" sz="3000" dirty="0"/>
              <a:t>Changes</a:t>
            </a:r>
          </a:p>
        </p:txBody>
      </p:sp>
      <p:graphicFrame>
        <p:nvGraphicFramePr>
          <p:cNvPr id="78" name="Table 3">
            <a:extLst>
              <a:ext uri="{FF2B5EF4-FFF2-40B4-BE49-F238E27FC236}">
                <a16:creationId xmlns:a16="http://schemas.microsoft.com/office/drawing/2014/main" id="{6EB21F61-29DA-455F-9112-38816212F11D}"/>
              </a:ext>
            </a:extLst>
          </p:cNvPr>
          <p:cNvGraphicFramePr>
            <a:graphicFrameLocks noGrp="1"/>
          </p:cNvGraphicFramePr>
          <p:nvPr>
            <p:extLst>
              <p:ext uri="{D42A27DB-BD31-4B8C-83A1-F6EECF244321}">
                <p14:modId xmlns:p14="http://schemas.microsoft.com/office/powerpoint/2010/main" val="812442279"/>
              </p:ext>
            </p:extLst>
          </p:nvPr>
        </p:nvGraphicFramePr>
        <p:xfrm>
          <a:off x="4529922" y="617674"/>
          <a:ext cx="7110774" cy="5621684"/>
        </p:xfrm>
        <a:graphic>
          <a:graphicData uri="http://schemas.openxmlformats.org/drawingml/2006/table">
            <a:tbl>
              <a:tblPr firstRow="1" bandRow="1">
                <a:tableStyleId>{93296810-A885-4BE3-A3E7-6D5BEEA58F35}</a:tableStyleId>
              </a:tblPr>
              <a:tblGrid>
                <a:gridCol w="7110774">
                  <a:extLst>
                    <a:ext uri="{9D8B030D-6E8A-4147-A177-3AD203B41FA5}">
                      <a16:colId xmlns:a16="http://schemas.microsoft.com/office/drawing/2014/main" val="2465396032"/>
                    </a:ext>
                  </a:extLst>
                </a:gridCol>
              </a:tblGrid>
              <a:tr h="373415">
                <a:tc>
                  <a:txBody>
                    <a:bodyPr/>
                    <a:lstStyle/>
                    <a:p>
                      <a:endParaRPr lang="en-US" dirty="0"/>
                    </a:p>
                  </a:txBody>
                  <a:tcPr/>
                </a:tc>
                <a:extLst>
                  <a:ext uri="{0D108BD9-81ED-4DB2-BD59-A6C34878D82A}">
                    <a16:rowId xmlns:a16="http://schemas.microsoft.com/office/drawing/2014/main" val="3050486509"/>
                  </a:ext>
                </a:extLst>
              </a:tr>
              <a:tr h="920749">
                <a:tc>
                  <a:txBody>
                    <a:bodyPr/>
                    <a:lstStyle/>
                    <a:p>
                      <a:r>
                        <a:rPr lang="en-US" dirty="0"/>
                        <a:t>1. Excel sheet download (see pg. 9 of reference guide) but you can no longer upload batch submissions.  Information can only be manually entered into the platform</a:t>
                      </a:r>
                    </a:p>
                  </a:txBody>
                  <a:tcPr/>
                </a:tc>
                <a:extLst>
                  <a:ext uri="{0D108BD9-81ED-4DB2-BD59-A6C34878D82A}">
                    <a16:rowId xmlns:a16="http://schemas.microsoft.com/office/drawing/2014/main" val="2475203736"/>
                  </a:ext>
                </a:extLst>
              </a:tr>
              <a:tr h="644524">
                <a:tc>
                  <a:txBody>
                    <a:bodyPr/>
                    <a:lstStyle/>
                    <a:p>
                      <a:r>
                        <a:rPr lang="en-US" dirty="0"/>
                        <a:t>2. New: there will be “on-screen” help as you navigate through the platform</a:t>
                      </a:r>
                    </a:p>
                  </a:txBody>
                  <a:tcPr/>
                </a:tc>
                <a:extLst>
                  <a:ext uri="{0D108BD9-81ED-4DB2-BD59-A6C34878D82A}">
                    <a16:rowId xmlns:a16="http://schemas.microsoft.com/office/drawing/2014/main" val="2821455847"/>
                  </a:ext>
                </a:extLst>
              </a:tr>
              <a:tr h="920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The look of the platform has changed - all employment information is viewable on the left of the platform. This includes the template status (e.g., Draft, Review).</a:t>
                      </a:r>
                    </a:p>
                  </a:txBody>
                  <a:tcPr/>
                </a:tc>
                <a:extLst>
                  <a:ext uri="{0D108BD9-81ED-4DB2-BD59-A6C34878D82A}">
                    <a16:rowId xmlns:a16="http://schemas.microsoft.com/office/drawing/2014/main" val="2899910204"/>
                  </a:ext>
                </a:extLst>
              </a:tr>
              <a:tr h="644524">
                <a:tc>
                  <a:txBody>
                    <a:bodyPr/>
                    <a:lstStyle/>
                    <a:p>
                      <a:r>
                        <a:rPr lang="en-US" dirty="0"/>
                        <a:t>4. Changes were made in Section III - Non-Instructional – which we will go over on slide #8. </a:t>
                      </a:r>
                    </a:p>
                  </a:txBody>
                  <a:tcPr/>
                </a:tc>
                <a:extLst>
                  <a:ext uri="{0D108BD9-81ED-4DB2-BD59-A6C34878D82A}">
                    <a16:rowId xmlns:a16="http://schemas.microsoft.com/office/drawing/2014/main" val="183883078"/>
                  </a:ext>
                </a:extLst>
              </a:tr>
              <a:tr h="1473199">
                <a:tc>
                  <a:txBody>
                    <a:bodyPr/>
                    <a:lstStyle/>
                    <a:p>
                      <a:r>
                        <a:rPr lang="en-US" dirty="0"/>
                        <a:t>5. Icons – a green checkbox         will appear if faculty member met their workload basis, a yellow triangle         with exclamation mark can mean a few things: a) Faculty member’s template has not been reviewed yet,  b) Faculty member’s template has validation errors, or c) Faculty member did not meet workload basis last academic year </a:t>
                      </a:r>
                    </a:p>
                  </a:txBody>
                  <a:tcPr/>
                </a:tc>
                <a:extLst>
                  <a:ext uri="{0D108BD9-81ED-4DB2-BD59-A6C34878D82A}">
                    <a16:rowId xmlns:a16="http://schemas.microsoft.com/office/drawing/2014/main" val="1313492807"/>
                  </a:ext>
                </a:extLst>
              </a:tr>
              <a:tr h="644524">
                <a:tc>
                  <a:txBody>
                    <a:bodyPr/>
                    <a:lstStyle/>
                    <a:p>
                      <a:r>
                        <a:rPr lang="en-US" dirty="0"/>
                        <a:t>6. Based on faculty feedback, </a:t>
                      </a:r>
                      <a:r>
                        <a:rPr lang="en-US" u="sng" dirty="0"/>
                        <a:t>Section IV </a:t>
                      </a:r>
                      <a:r>
                        <a:rPr lang="en-US" dirty="0"/>
                        <a:t>now includes Overload-Instruction during the off-duty period </a:t>
                      </a:r>
                    </a:p>
                  </a:txBody>
                  <a:tcPr/>
                </a:tc>
                <a:extLst>
                  <a:ext uri="{0D108BD9-81ED-4DB2-BD59-A6C34878D82A}">
                    <a16:rowId xmlns:a16="http://schemas.microsoft.com/office/drawing/2014/main" val="2035192783"/>
                  </a:ext>
                </a:extLst>
              </a:tr>
            </a:tbl>
          </a:graphicData>
        </a:graphic>
      </p:graphicFrame>
      <p:grpSp>
        <p:nvGrpSpPr>
          <p:cNvPr id="2" name="Group 1">
            <a:extLst>
              <a:ext uri="{FF2B5EF4-FFF2-40B4-BE49-F238E27FC236}">
                <a16:creationId xmlns:a16="http://schemas.microsoft.com/office/drawing/2014/main" id="{5C51E56D-2761-4395-B042-A4944D585F04}"/>
              </a:ext>
            </a:extLst>
          </p:cNvPr>
          <p:cNvGrpSpPr/>
          <p:nvPr/>
        </p:nvGrpSpPr>
        <p:grpSpPr>
          <a:xfrm>
            <a:off x="4244324" y="316685"/>
            <a:ext cx="3795011" cy="4435167"/>
            <a:chOff x="4310266" y="218053"/>
            <a:chExt cx="3795011" cy="4435167"/>
          </a:xfrm>
        </p:grpSpPr>
        <p:sp>
          <p:nvSpPr>
            <p:cNvPr id="79" name="Isosceles Triangle 78">
              <a:extLst>
                <a:ext uri="{FF2B5EF4-FFF2-40B4-BE49-F238E27FC236}">
                  <a16:creationId xmlns:a16="http://schemas.microsoft.com/office/drawing/2014/main" id="{97E68FE6-7CEB-490D-B822-D821F20A17EE}"/>
                </a:ext>
              </a:extLst>
            </p:cNvPr>
            <p:cNvSpPr/>
            <p:nvPr/>
          </p:nvSpPr>
          <p:spPr>
            <a:xfrm>
              <a:off x="4310266" y="218053"/>
              <a:ext cx="705739" cy="601978"/>
            </a:xfrm>
            <a:prstGeom prst="triangle">
              <a:avLst/>
            </a:prstGeom>
            <a:solidFill>
              <a:schemeClr val="accent6">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9">
              <a:extLst>
                <a:ext uri="{FF2B5EF4-FFF2-40B4-BE49-F238E27FC236}">
                  <a16:creationId xmlns:a16="http://schemas.microsoft.com/office/drawing/2014/main" id="{8C7579C5-2AD1-41DF-8219-57DE0FD9781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267598" y="4027703"/>
              <a:ext cx="342948" cy="238158"/>
            </a:xfrm>
            <a:prstGeom prst="rect">
              <a:avLst/>
            </a:prstGeom>
          </p:spPr>
        </p:pic>
        <p:pic>
          <p:nvPicPr>
            <p:cNvPr id="85" name="Picture 84">
              <a:extLst>
                <a:ext uri="{FF2B5EF4-FFF2-40B4-BE49-F238E27FC236}">
                  <a16:creationId xmlns:a16="http://schemas.microsoft.com/office/drawing/2014/main" id="{27CB0F09-EB4E-4443-9030-A328D6A336F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90908" y="4405535"/>
              <a:ext cx="314369" cy="247685"/>
            </a:xfrm>
            <a:prstGeom prst="rect">
              <a:avLst/>
            </a:prstGeom>
          </p:spPr>
        </p:pic>
      </p:grpSp>
      <p:pic>
        <p:nvPicPr>
          <p:cNvPr id="4" name="Graphic 3" descr="Warning with solid fill">
            <a:extLst>
              <a:ext uri="{FF2B5EF4-FFF2-40B4-BE49-F238E27FC236}">
                <a16:creationId xmlns:a16="http://schemas.microsoft.com/office/drawing/2014/main" id="{E72D4B90-A2F6-4F79-BEC4-57F61C269EEF}"/>
              </a:ext>
            </a:extLst>
          </p:cNvPr>
          <p:cNvPicPr>
            <a:picLocks noChangeAspect="1"/>
          </p:cNvPicPr>
          <p:nvPr/>
        </p:nvPicPr>
        <p:blipFill>
          <a:blip r:embed="rId14">
            <a:alphaModFix amt="38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640679" y="3861285"/>
            <a:ext cx="1086395" cy="1086395"/>
          </a:xfrm>
          <a:prstGeom prst="rect">
            <a:avLst/>
          </a:prstGeom>
        </p:spPr>
      </p:pic>
    </p:spTree>
    <p:extLst>
      <p:ext uri="{BB962C8B-B14F-4D97-AF65-F5344CB8AC3E}">
        <p14:creationId xmlns:p14="http://schemas.microsoft.com/office/powerpoint/2010/main" val="12754325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72393" y="-3326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7718123" y="852914"/>
              <a:ext cx="4014275" cy="4907813"/>
              <a:chOff x="4464561" y="852914"/>
              <a:chExt cx="4014275" cy="4907813"/>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grpSp>
            <p:nvGrpSpPr>
              <p:cNvPr id="17" name="Group 16">
                <a:extLst>
                  <a:ext uri="{FF2B5EF4-FFF2-40B4-BE49-F238E27FC236}">
                    <a16:creationId xmlns:a16="http://schemas.microsoft.com/office/drawing/2014/main" id="{BAA7C00B-7E80-4D89-B075-851D2AB78D7D}"/>
                  </a:ext>
                </a:extLst>
              </p:cNvPr>
              <p:cNvGrpSpPr/>
              <p:nvPr/>
            </p:nvGrpSpPr>
            <p:grpSpPr>
              <a:xfrm>
                <a:off x="4627378" y="852914"/>
                <a:ext cx="2937244" cy="3833566"/>
                <a:chOff x="7891573" y="852914"/>
                <a:chExt cx="2937244" cy="3833566"/>
              </a:xfrm>
            </p:grpSpPr>
            <p:sp>
              <p:nvSpPr>
                <p:cNvPr id="19" name="TextBox 18">
                  <a:extLst>
                    <a:ext uri="{FF2B5EF4-FFF2-40B4-BE49-F238E27FC236}">
                      <a16:creationId xmlns:a16="http://schemas.microsoft.com/office/drawing/2014/main" id="{06BE9A34-2E5D-411C-9670-DF6A2CCF69DB}"/>
                    </a:ext>
                  </a:extLst>
                </p:cNvPr>
                <p:cNvSpPr txBox="1"/>
                <p:nvPr/>
              </p:nvSpPr>
              <p:spPr>
                <a:xfrm>
                  <a:off x="8100237" y="85291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sp>
              <p:nvSpPr>
                <p:cNvPr id="20" name="TextBox 19">
                  <a:extLst>
                    <a:ext uri="{FF2B5EF4-FFF2-40B4-BE49-F238E27FC236}">
                      <a16:creationId xmlns:a16="http://schemas.microsoft.com/office/drawing/2014/main" id="{B0918457-1A23-4510-BAB8-AA9E0E2D3981}"/>
                    </a:ext>
                  </a:extLst>
                </p:cNvPr>
                <p:cNvSpPr txBox="1"/>
                <p:nvPr/>
              </p:nvSpPr>
              <p:spPr>
                <a:xfrm>
                  <a:off x="7891573" y="2205380"/>
                  <a:ext cx="2937244" cy="400110"/>
                </a:xfrm>
                <a:prstGeom prst="rect">
                  <a:avLst/>
                </a:prstGeom>
                <a:noFill/>
              </p:spPr>
              <p:txBody>
                <a:bodyPr wrap="square" rtlCol="0">
                  <a:spAutoFit/>
                </a:bodyPr>
                <a:lstStyle/>
                <a:p>
                  <a:pPr algn="ctr"/>
                  <a:r>
                    <a:rPr lang="haw-US" sz="2000" dirty="0"/>
                    <a:t>SpecialistFaculty</a:t>
                  </a:r>
                  <a:endParaRPr lang="en-US" sz="2000" dirty="0"/>
                </a:p>
              </p:txBody>
            </p:sp>
            <p:pic>
              <p:nvPicPr>
                <p:cNvPr id="25" name="Graphic 24" descr="Children with solid fill">
                  <a:extLst>
                    <a:ext uri="{FF2B5EF4-FFF2-40B4-BE49-F238E27FC236}">
                      <a16:creationId xmlns:a16="http://schemas.microsoft.com/office/drawing/2014/main" id="{CC2EF1AB-908C-4CF6-9D8B-5CFBAE679D7E}"/>
                    </a:ext>
                  </a:extLst>
                </p:cNvPr>
                <p:cNvPicPr>
                  <a:picLocks noChangeAspect="1"/>
                </p:cNvPicPr>
                <p:nvPr/>
              </p:nvPicPr>
              <p:blipFill>
                <a:blip r:embed="rId4">
                  <a:alphaModFix amt="38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58199" y="2882489"/>
                  <a:ext cx="1803991" cy="1803991"/>
                </a:xfrm>
                <a:prstGeom prst="rect">
                  <a:avLst/>
                </a:prstGeom>
              </p:spPr>
            </p:pic>
          </p:grpSp>
          <p:sp>
            <p:nvSpPr>
              <p:cNvPr id="18" name="TextBox 17">
                <a:extLst>
                  <a:ext uri="{FF2B5EF4-FFF2-40B4-BE49-F238E27FC236}">
                    <a16:creationId xmlns:a16="http://schemas.microsoft.com/office/drawing/2014/main" id="{5BD8A4A2-CDE0-44F6-9D92-D1BB1D607016}"/>
                  </a:ext>
                </a:extLst>
              </p:cNvPr>
              <p:cNvSpPr txBox="1"/>
              <p:nvPr/>
            </p:nvSpPr>
            <p:spPr>
              <a:xfrm>
                <a:off x="4464561" y="2697823"/>
                <a:ext cx="3100061" cy="369332"/>
              </a:xfrm>
              <a:prstGeom prst="rect">
                <a:avLst/>
              </a:prstGeom>
              <a:noFill/>
            </p:spPr>
            <p:txBody>
              <a:bodyPr wrap="square" rtlCol="0">
                <a:spAutoFit/>
              </a:bodyPr>
              <a:lstStyle/>
              <a:p>
                <a:pPr algn="ctr"/>
                <a:r>
                  <a:rPr lang="haw-US" dirty="0"/>
                  <a:t>Guide for Specailist Faculty</a:t>
                </a:r>
                <a:endParaRPr lang="en-US" dirty="0"/>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7958443" y="-5388"/>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69927"/>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468181" y="871869"/>
              <a:ext cx="3280797" cy="3211034"/>
              <a:chOff x="8468181" y="871869"/>
              <a:chExt cx="3280797" cy="3211034"/>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39801"/>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164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468182" y="871869"/>
              <a:ext cx="3299236" cy="2015936"/>
              <a:chOff x="8468182" y="871869"/>
              <a:chExt cx="3299236" cy="2015936"/>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12166"/>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6">
                <a:alphaModFix amt="44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32150" y="3480923"/>
                <a:ext cx="1391979" cy="1391979"/>
              </a:xfrm>
              <a:prstGeom prst="rect">
                <a:avLst/>
              </a:prstGeom>
            </p:spPr>
          </p:pic>
        </p:grpSp>
      </p:grpSp>
      <p:sp>
        <p:nvSpPr>
          <p:cNvPr id="58" name="TextBox 57">
            <a:extLst>
              <a:ext uri="{FF2B5EF4-FFF2-40B4-BE49-F238E27FC236}">
                <a16:creationId xmlns:a16="http://schemas.microsoft.com/office/drawing/2014/main" id="{2943E26D-AB49-47C0-ABA9-9B0CCFA43BFC}"/>
              </a:ext>
            </a:extLst>
          </p:cNvPr>
          <p:cNvSpPr txBox="1"/>
          <p:nvPr/>
        </p:nvSpPr>
        <p:spPr>
          <a:xfrm>
            <a:off x="661803" y="797891"/>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pic>
        <p:nvPicPr>
          <p:cNvPr id="60" name="Graphic 59" descr="Books with solid fill">
            <a:extLst>
              <a:ext uri="{FF2B5EF4-FFF2-40B4-BE49-F238E27FC236}">
                <a16:creationId xmlns:a16="http://schemas.microsoft.com/office/drawing/2014/main" id="{94C1BFC0-618B-4C9C-8FAE-75803AD651DD}"/>
              </a:ext>
            </a:extLst>
          </p:cNvPr>
          <p:cNvPicPr>
            <a:picLocks noChangeAspect="1"/>
          </p:cNvPicPr>
          <p:nvPr/>
        </p:nvPicPr>
        <p:blipFill>
          <a:blip r:embed="rId8">
            <a:alphaModFix amt="40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98893" y="3433465"/>
            <a:ext cx="1155404" cy="1155404"/>
          </a:xfrm>
          <a:prstGeom prst="rect">
            <a:avLst/>
          </a:prstGeom>
        </p:spPr>
      </p:pic>
      <p:sp>
        <p:nvSpPr>
          <p:cNvPr id="61" name="TextBox 60">
            <a:extLst>
              <a:ext uri="{FF2B5EF4-FFF2-40B4-BE49-F238E27FC236}">
                <a16:creationId xmlns:a16="http://schemas.microsoft.com/office/drawing/2014/main" id="{C88087B7-9E24-4081-B31B-55C7FFA292DD}"/>
              </a:ext>
            </a:extLst>
          </p:cNvPr>
          <p:cNvSpPr txBox="1"/>
          <p:nvPr/>
        </p:nvSpPr>
        <p:spPr>
          <a:xfrm>
            <a:off x="342027" y="2599652"/>
            <a:ext cx="3100061" cy="646331"/>
          </a:xfrm>
          <a:prstGeom prst="rect">
            <a:avLst/>
          </a:prstGeom>
          <a:noFill/>
        </p:spPr>
        <p:txBody>
          <a:bodyPr wrap="square" rtlCol="0">
            <a:spAutoFit/>
          </a:bodyPr>
          <a:lstStyle/>
          <a:p>
            <a:pPr algn="ctr"/>
            <a:r>
              <a:rPr lang="en-US" dirty="0"/>
              <a:t>Highlights on </a:t>
            </a:r>
          </a:p>
          <a:p>
            <a:pPr algn="ctr"/>
            <a:r>
              <a:rPr lang="en-US" dirty="0"/>
              <a:t>Instruction: </a:t>
            </a:r>
            <a:r>
              <a:rPr lang="en-US" dirty="0">
                <a:solidFill>
                  <a:schemeClr val="bg1"/>
                </a:solidFill>
              </a:rPr>
              <a:t>Section II</a:t>
            </a:r>
          </a:p>
        </p:txBody>
      </p:sp>
      <p:grpSp>
        <p:nvGrpSpPr>
          <p:cNvPr id="62" name="Group 61">
            <a:extLst>
              <a:ext uri="{FF2B5EF4-FFF2-40B4-BE49-F238E27FC236}">
                <a16:creationId xmlns:a16="http://schemas.microsoft.com/office/drawing/2014/main" id="{3589A67F-781A-48C3-BFD5-A1CA8F2AA2CC}"/>
              </a:ext>
            </a:extLst>
          </p:cNvPr>
          <p:cNvGrpSpPr/>
          <p:nvPr/>
        </p:nvGrpSpPr>
        <p:grpSpPr>
          <a:xfrm>
            <a:off x="4082355" y="440140"/>
            <a:ext cx="7811821" cy="5977719"/>
            <a:chOff x="5787439" y="547162"/>
            <a:chExt cx="5866282" cy="4194083"/>
          </a:xfrm>
        </p:grpSpPr>
        <p:graphicFrame>
          <p:nvGraphicFramePr>
            <p:cNvPr id="67" name="Diagram 66">
              <a:extLst>
                <a:ext uri="{FF2B5EF4-FFF2-40B4-BE49-F238E27FC236}">
                  <a16:creationId xmlns:a16="http://schemas.microsoft.com/office/drawing/2014/main" id="{003332DB-E2EE-4128-868D-ABB482534107}"/>
                </a:ext>
              </a:extLst>
            </p:cNvPr>
            <p:cNvGraphicFramePr/>
            <p:nvPr>
              <p:extLst>
                <p:ext uri="{D42A27DB-BD31-4B8C-83A1-F6EECF244321}">
                  <p14:modId xmlns:p14="http://schemas.microsoft.com/office/powerpoint/2010/main" val="4110234279"/>
                </p:ext>
              </p:extLst>
            </p:nvPr>
          </p:nvGraphicFramePr>
          <p:xfrm>
            <a:off x="5787439" y="547162"/>
            <a:ext cx="5866282" cy="419408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8" name="Rectangle: Rounded Corners 67">
              <a:extLst>
                <a:ext uri="{FF2B5EF4-FFF2-40B4-BE49-F238E27FC236}">
                  <a16:creationId xmlns:a16="http://schemas.microsoft.com/office/drawing/2014/main" id="{48C8110D-FBD7-4495-9EB8-CEE16306F5B0}"/>
                </a:ext>
              </a:extLst>
            </p:cNvPr>
            <p:cNvSpPr/>
            <p:nvPr/>
          </p:nvSpPr>
          <p:spPr>
            <a:xfrm>
              <a:off x="5869419" y="743900"/>
              <a:ext cx="1278514" cy="1084899"/>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2CAA8E01-74FF-4C71-A0E7-50BBDCA6EF68}"/>
                </a:ext>
              </a:extLst>
            </p:cNvPr>
            <p:cNvSpPr/>
            <p:nvPr/>
          </p:nvSpPr>
          <p:spPr>
            <a:xfrm>
              <a:off x="5869420" y="2236879"/>
              <a:ext cx="1278514" cy="108489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9AED416E-B25F-4025-8864-B5A0FAF40913}"/>
                </a:ext>
              </a:extLst>
            </p:cNvPr>
            <p:cNvSpPr/>
            <p:nvPr/>
          </p:nvSpPr>
          <p:spPr>
            <a:xfrm>
              <a:off x="5887451" y="3598856"/>
              <a:ext cx="1247373" cy="108489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0962DE49-F430-4716-9289-5CAC0E0B5F69}"/>
                </a:ext>
              </a:extLst>
            </p:cNvPr>
            <p:cNvSpPr txBox="1"/>
            <p:nvPr/>
          </p:nvSpPr>
          <p:spPr>
            <a:xfrm>
              <a:off x="5869418" y="1037283"/>
              <a:ext cx="1196537" cy="496666"/>
            </a:xfrm>
            <a:prstGeom prst="rect">
              <a:avLst/>
            </a:prstGeom>
            <a:noFill/>
          </p:spPr>
          <p:txBody>
            <a:bodyPr wrap="square" rtlCol="0">
              <a:spAutoFit/>
            </a:bodyPr>
            <a:lstStyle/>
            <a:p>
              <a:pPr algn="ctr"/>
              <a:r>
                <a:rPr lang="en-US" sz="2000" dirty="0"/>
                <a:t>Instruction Data</a:t>
              </a:r>
            </a:p>
          </p:txBody>
        </p:sp>
        <p:sp>
          <p:nvSpPr>
            <p:cNvPr id="80" name="TextBox 79">
              <a:extLst>
                <a:ext uri="{FF2B5EF4-FFF2-40B4-BE49-F238E27FC236}">
                  <a16:creationId xmlns:a16="http://schemas.microsoft.com/office/drawing/2014/main" id="{79228D7E-0539-4558-8DDB-77C497BF7FE5}"/>
                </a:ext>
              </a:extLst>
            </p:cNvPr>
            <p:cNvSpPr txBox="1"/>
            <p:nvPr/>
          </p:nvSpPr>
          <p:spPr>
            <a:xfrm>
              <a:off x="5894836" y="2517718"/>
              <a:ext cx="1196537" cy="496666"/>
            </a:xfrm>
            <a:prstGeom prst="rect">
              <a:avLst/>
            </a:prstGeom>
            <a:noFill/>
          </p:spPr>
          <p:txBody>
            <a:bodyPr wrap="square" rtlCol="0">
              <a:spAutoFit/>
            </a:bodyPr>
            <a:lstStyle/>
            <a:p>
              <a:pPr algn="ctr"/>
              <a:r>
                <a:rPr lang="en-US" sz="2000" dirty="0"/>
                <a:t>Classroom Data</a:t>
              </a:r>
            </a:p>
          </p:txBody>
        </p:sp>
        <p:sp>
          <p:nvSpPr>
            <p:cNvPr id="81" name="TextBox 80">
              <a:extLst>
                <a:ext uri="{FF2B5EF4-FFF2-40B4-BE49-F238E27FC236}">
                  <a16:creationId xmlns:a16="http://schemas.microsoft.com/office/drawing/2014/main" id="{8011C2C8-EF21-470C-9F8B-7CDF1C50D5D1}"/>
                </a:ext>
              </a:extLst>
            </p:cNvPr>
            <p:cNvSpPr txBox="1"/>
            <p:nvPr/>
          </p:nvSpPr>
          <p:spPr>
            <a:xfrm>
              <a:off x="5906435" y="3896504"/>
              <a:ext cx="1196537" cy="496666"/>
            </a:xfrm>
            <a:prstGeom prst="rect">
              <a:avLst/>
            </a:prstGeom>
            <a:noFill/>
          </p:spPr>
          <p:txBody>
            <a:bodyPr wrap="square" rtlCol="0">
              <a:spAutoFit/>
            </a:bodyPr>
            <a:lstStyle/>
            <a:p>
              <a:pPr algn="ctr"/>
              <a:r>
                <a:rPr lang="en-US" sz="2000" dirty="0"/>
                <a:t>Individual</a:t>
              </a:r>
            </a:p>
            <a:p>
              <a:pPr algn="ctr"/>
              <a:r>
                <a:rPr lang="en-US" sz="2000" dirty="0"/>
                <a:t>Data</a:t>
              </a:r>
            </a:p>
          </p:txBody>
        </p:sp>
      </p:grpSp>
      <p:sp>
        <p:nvSpPr>
          <p:cNvPr id="82" name="TextBox 81">
            <a:extLst>
              <a:ext uri="{FF2B5EF4-FFF2-40B4-BE49-F238E27FC236}">
                <a16:creationId xmlns:a16="http://schemas.microsoft.com/office/drawing/2014/main" id="{1D93C79B-C032-4148-9F95-CE9F0BB55241}"/>
              </a:ext>
            </a:extLst>
          </p:cNvPr>
          <p:cNvSpPr txBox="1"/>
          <p:nvPr/>
        </p:nvSpPr>
        <p:spPr>
          <a:xfrm>
            <a:off x="1014801" y="2019161"/>
            <a:ext cx="2083281" cy="553998"/>
          </a:xfrm>
          <a:prstGeom prst="rect">
            <a:avLst/>
          </a:prstGeom>
          <a:noFill/>
        </p:spPr>
        <p:txBody>
          <a:bodyPr wrap="square" rtlCol="0">
            <a:spAutoFit/>
          </a:bodyPr>
          <a:lstStyle/>
          <a:p>
            <a:r>
              <a:rPr lang="en-US" sz="3000" dirty="0">
                <a:solidFill>
                  <a:schemeClr val="bg1"/>
                </a:solidFill>
              </a:rPr>
              <a:t>Instruction</a:t>
            </a:r>
          </a:p>
        </p:txBody>
      </p:sp>
    </p:spTree>
    <p:extLst>
      <p:ext uri="{BB962C8B-B14F-4D97-AF65-F5344CB8AC3E}">
        <p14:creationId xmlns:p14="http://schemas.microsoft.com/office/powerpoint/2010/main" val="11376310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11072393" y="-20451"/>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7244720" y="893134"/>
              <a:ext cx="4004528" cy="5677787"/>
              <a:chOff x="7244720" y="893134"/>
              <a:chExt cx="4004528" cy="5677787"/>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grpSp>
            <p:nvGrpSpPr>
              <p:cNvPr id="26" name="Group 25">
                <a:extLst>
                  <a:ext uri="{FF2B5EF4-FFF2-40B4-BE49-F238E27FC236}">
                    <a16:creationId xmlns:a16="http://schemas.microsoft.com/office/drawing/2014/main" id="{2B84455C-B8D1-4423-880D-37609F04EBDF}"/>
                  </a:ext>
                </a:extLst>
              </p:cNvPr>
              <p:cNvGrpSpPr/>
              <p:nvPr/>
            </p:nvGrpSpPr>
            <p:grpSpPr>
              <a:xfrm>
                <a:off x="7244720" y="893134"/>
                <a:ext cx="3100061" cy="3267459"/>
                <a:chOff x="7244720" y="893134"/>
                <a:chExt cx="3100061" cy="3267459"/>
              </a:xfrm>
            </p:grpSpPr>
            <p:sp>
              <p:nvSpPr>
                <p:cNvPr id="14" name="TextBox 13">
                  <a:extLst>
                    <a:ext uri="{FF2B5EF4-FFF2-40B4-BE49-F238E27FC236}">
                      <a16:creationId xmlns:a16="http://schemas.microsoft.com/office/drawing/2014/main" id="{B6B35587-E9CB-402E-9CEC-12C6C2A0EDE7}"/>
                    </a:ext>
                  </a:extLst>
                </p:cNvPr>
                <p:cNvSpPr txBox="1"/>
                <p:nvPr/>
              </p:nvSpPr>
              <p:spPr>
                <a:xfrm>
                  <a:off x="7534793" y="893134"/>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sp>
              <p:nvSpPr>
                <p:cNvPr id="22" name="TextBox 21">
                  <a:extLst>
                    <a:ext uri="{FF2B5EF4-FFF2-40B4-BE49-F238E27FC236}">
                      <a16:creationId xmlns:a16="http://schemas.microsoft.com/office/drawing/2014/main" id="{81363E74-45CC-4BCF-ADEE-81414C4278E5}"/>
                    </a:ext>
                  </a:extLst>
                </p:cNvPr>
                <p:cNvSpPr txBox="1"/>
                <p:nvPr/>
              </p:nvSpPr>
              <p:spPr>
                <a:xfrm>
                  <a:off x="7326128" y="2227471"/>
                  <a:ext cx="2937244" cy="400110"/>
                </a:xfrm>
                <a:prstGeom prst="rect">
                  <a:avLst/>
                </a:prstGeom>
                <a:noFill/>
              </p:spPr>
              <p:txBody>
                <a:bodyPr wrap="square" rtlCol="0">
                  <a:spAutoFit/>
                </a:bodyPr>
                <a:lstStyle/>
                <a:p>
                  <a:pPr algn="ctr"/>
                  <a:r>
                    <a:rPr lang="haw-US" sz="2000" dirty="0"/>
                    <a:t>Supplemental Information</a:t>
                  </a:r>
                  <a:endParaRPr lang="en-US" sz="2000" dirty="0"/>
                </a:p>
              </p:txBody>
            </p:sp>
            <p:sp>
              <p:nvSpPr>
                <p:cNvPr id="23" name="TextBox 22">
                  <a:extLst>
                    <a:ext uri="{FF2B5EF4-FFF2-40B4-BE49-F238E27FC236}">
                      <a16:creationId xmlns:a16="http://schemas.microsoft.com/office/drawing/2014/main" id="{8967323E-5EA5-4DCA-B7A7-C4728B416507}"/>
                    </a:ext>
                  </a:extLst>
                </p:cNvPr>
                <p:cNvSpPr txBox="1"/>
                <p:nvPr/>
              </p:nvSpPr>
              <p:spPr>
                <a:xfrm>
                  <a:off x="7244720" y="2752221"/>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24" name="Graphic 23" descr="Exclamation mark with solid fill">
                  <a:extLst>
                    <a:ext uri="{FF2B5EF4-FFF2-40B4-BE49-F238E27FC236}">
                      <a16:creationId xmlns:a16="http://schemas.microsoft.com/office/drawing/2014/main" id="{94383875-8AFC-4044-BA69-6F05CEA7928E}"/>
                    </a:ext>
                  </a:extLst>
                </p:cNvPr>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7550" y="3246193"/>
                  <a:ext cx="914400" cy="914400"/>
                </a:xfrm>
                <a:prstGeom prst="rect">
                  <a:avLst/>
                </a:prstGeom>
              </p:spPr>
            </p:pic>
          </p:gr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7958443" y="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8832256" y="838235"/>
              <a:ext cx="2900142" cy="4922492"/>
              <a:chOff x="5578694" y="838235"/>
              <a:chExt cx="2900142" cy="4922492"/>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sp>
            <p:nvSpPr>
              <p:cNvPr id="19" name="TextBox 18">
                <a:extLst>
                  <a:ext uri="{FF2B5EF4-FFF2-40B4-BE49-F238E27FC236}">
                    <a16:creationId xmlns:a16="http://schemas.microsoft.com/office/drawing/2014/main" id="{06BE9A34-2E5D-411C-9670-DF6A2CCF69DB}"/>
                  </a:ext>
                </a:extLst>
              </p:cNvPr>
              <p:cNvSpPr txBox="1"/>
              <p:nvPr/>
            </p:nvSpPr>
            <p:spPr>
              <a:xfrm>
                <a:off x="5578694" y="838235"/>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17810" y="-69927"/>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69927"/>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468181" y="871869"/>
              <a:ext cx="3280797" cy="3211034"/>
              <a:chOff x="8468181" y="871869"/>
              <a:chExt cx="3280797" cy="3211034"/>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39801"/>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164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468182" y="871869"/>
              <a:ext cx="3299236" cy="2015936"/>
              <a:chOff x="8468182" y="871869"/>
              <a:chExt cx="3299236" cy="2015936"/>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4">
                <a:alphaModFix amt="44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32150" y="3480923"/>
                <a:ext cx="1391979" cy="1391979"/>
              </a:xfrm>
              <a:prstGeom prst="rect">
                <a:avLst/>
              </a:prstGeom>
            </p:spPr>
          </p:pic>
        </p:grpSp>
      </p:grpSp>
      <p:pic>
        <p:nvPicPr>
          <p:cNvPr id="83" name="Graphic 82" descr="Children with solid fill">
            <a:extLst>
              <a:ext uri="{FF2B5EF4-FFF2-40B4-BE49-F238E27FC236}">
                <a16:creationId xmlns:a16="http://schemas.microsoft.com/office/drawing/2014/main" id="{5C652E5E-B985-4B0C-B57E-DCD141F255B7}"/>
              </a:ext>
            </a:extLst>
          </p:cNvPr>
          <p:cNvPicPr>
            <a:picLocks noChangeAspect="1"/>
          </p:cNvPicPr>
          <p:nvPr/>
        </p:nvPicPr>
        <p:blipFill>
          <a:blip r:embed="rId6">
            <a:alphaModFix amt="38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54246" y="3198601"/>
            <a:ext cx="1803991" cy="1803991"/>
          </a:xfrm>
          <a:prstGeom prst="rect">
            <a:avLst/>
          </a:prstGeom>
        </p:spPr>
      </p:pic>
      <p:sp>
        <p:nvSpPr>
          <p:cNvPr id="84" name="TextBox 83">
            <a:extLst>
              <a:ext uri="{FF2B5EF4-FFF2-40B4-BE49-F238E27FC236}">
                <a16:creationId xmlns:a16="http://schemas.microsoft.com/office/drawing/2014/main" id="{A2DF5D1A-2C19-46DA-A57F-58F2C663CBEC}"/>
              </a:ext>
            </a:extLst>
          </p:cNvPr>
          <p:cNvSpPr txBox="1"/>
          <p:nvPr/>
        </p:nvSpPr>
        <p:spPr>
          <a:xfrm>
            <a:off x="492820" y="2873001"/>
            <a:ext cx="3100061" cy="646331"/>
          </a:xfrm>
          <a:prstGeom prst="rect">
            <a:avLst/>
          </a:prstGeom>
          <a:noFill/>
        </p:spPr>
        <p:txBody>
          <a:bodyPr wrap="square" rtlCol="0">
            <a:spAutoFit/>
          </a:bodyPr>
          <a:lstStyle/>
          <a:p>
            <a:pPr algn="ctr"/>
            <a:r>
              <a:rPr lang="en-US" dirty="0"/>
              <a:t>Highlights on  Non-Instructional: </a:t>
            </a:r>
            <a:r>
              <a:rPr lang="en-US" dirty="0">
                <a:solidFill>
                  <a:schemeClr val="bg1"/>
                </a:solidFill>
              </a:rPr>
              <a:t>Section III</a:t>
            </a:r>
          </a:p>
        </p:txBody>
      </p:sp>
      <p:grpSp>
        <p:nvGrpSpPr>
          <p:cNvPr id="85" name="Group 84">
            <a:extLst>
              <a:ext uri="{FF2B5EF4-FFF2-40B4-BE49-F238E27FC236}">
                <a16:creationId xmlns:a16="http://schemas.microsoft.com/office/drawing/2014/main" id="{9D7AB368-0367-4BCF-9A4A-1239EC690D9A}"/>
              </a:ext>
            </a:extLst>
          </p:cNvPr>
          <p:cNvGrpSpPr/>
          <p:nvPr/>
        </p:nvGrpSpPr>
        <p:grpSpPr>
          <a:xfrm>
            <a:off x="3876772" y="182967"/>
            <a:ext cx="7519692" cy="914400"/>
            <a:chOff x="5666995" y="205428"/>
            <a:chExt cx="6469219" cy="914400"/>
          </a:xfrm>
        </p:grpSpPr>
        <p:sp>
          <p:nvSpPr>
            <p:cNvPr id="86" name="Rectangle 85">
              <a:extLst>
                <a:ext uri="{FF2B5EF4-FFF2-40B4-BE49-F238E27FC236}">
                  <a16:creationId xmlns:a16="http://schemas.microsoft.com/office/drawing/2014/main" id="{1F122815-B751-423E-9172-B4C635A845BD}"/>
                </a:ext>
              </a:extLst>
            </p:cNvPr>
            <p:cNvSpPr/>
            <p:nvPr/>
          </p:nvSpPr>
          <p:spPr>
            <a:xfrm>
              <a:off x="5666995" y="205428"/>
              <a:ext cx="949572" cy="9144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What ‘I’ Faculty see</a:t>
              </a:r>
            </a:p>
          </p:txBody>
        </p:sp>
        <p:pic>
          <p:nvPicPr>
            <p:cNvPr id="87" name="Picture 86">
              <a:extLst>
                <a:ext uri="{FF2B5EF4-FFF2-40B4-BE49-F238E27FC236}">
                  <a16:creationId xmlns:a16="http://schemas.microsoft.com/office/drawing/2014/main" id="{8A84EC4F-DD67-45F5-8893-53CA9F3C469C}"/>
                </a:ext>
              </a:extLst>
            </p:cNvPr>
            <p:cNvPicPr>
              <a:picLocks noChangeAspect="1"/>
            </p:cNvPicPr>
            <p:nvPr/>
          </p:nvPicPr>
          <p:blipFill rotWithShape="1">
            <a:blip r:embed="rId8">
              <a:extLst>
                <a:ext uri="{BEBA8EAE-BF5A-486C-A8C5-ECC9F3942E4B}">
                  <a14:imgProps xmlns:a14="http://schemas.microsoft.com/office/drawing/2010/main">
                    <a14:imgLayer r:embed="rId9">
                      <a14:imgEffect>
                        <a14:sharpenSoften amount="25000"/>
                      </a14:imgEffect>
                    </a14:imgLayer>
                  </a14:imgProps>
                </a:ext>
                <a:ext uri="{28A0092B-C50C-407E-A947-70E740481C1C}">
                  <a14:useLocalDpi xmlns:a14="http://schemas.microsoft.com/office/drawing/2010/main" val="0"/>
                </a:ext>
              </a:extLst>
            </a:blip>
            <a:srcRect t="42836"/>
            <a:stretch/>
          </p:blipFill>
          <p:spPr>
            <a:xfrm>
              <a:off x="6558374" y="205428"/>
              <a:ext cx="5577840" cy="914400"/>
            </a:xfrm>
            <a:prstGeom prst="rect">
              <a:avLst/>
            </a:prstGeom>
          </p:spPr>
        </p:pic>
      </p:grpSp>
      <p:grpSp>
        <p:nvGrpSpPr>
          <p:cNvPr id="88" name="Group 87">
            <a:extLst>
              <a:ext uri="{FF2B5EF4-FFF2-40B4-BE49-F238E27FC236}">
                <a16:creationId xmlns:a16="http://schemas.microsoft.com/office/drawing/2014/main" id="{57259F3D-3F08-447F-A84C-95401C2A5D95}"/>
              </a:ext>
            </a:extLst>
          </p:cNvPr>
          <p:cNvGrpSpPr/>
          <p:nvPr/>
        </p:nvGrpSpPr>
        <p:grpSpPr>
          <a:xfrm>
            <a:off x="3879364" y="1200632"/>
            <a:ext cx="7516679" cy="914400"/>
            <a:chOff x="5669587" y="1223093"/>
            <a:chExt cx="6466627" cy="914400"/>
          </a:xfrm>
        </p:grpSpPr>
        <p:sp>
          <p:nvSpPr>
            <p:cNvPr id="89" name="Rectangle 88">
              <a:extLst>
                <a:ext uri="{FF2B5EF4-FFF2-40B4-BE49-F238E27FC236}">
                  <a16:creationId xmlns:a16="http://schemas.microsoft.com/office/drawing/2014/main" id="{3A8F87FF-1397-4EEA-BBAC-7AA2DC8DC42A}"/>
                </a:ext>
              </a:extLst>
            </p:cNvPr>
            <p:cNvSpPr/>
            <p:nvPr/>
          </p:nvSpPr>
          <p:spPr>
            <a:xfrm>
              <a:off x="5669587" y="1223093"/>
              <a:ext cx="949572" cy="9144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What ‘R’ Faculty see</a:t>
              </a:r>
            </a:p>
          </p:txBody>
        </p:sp>
        <p:pic>
          <p:nvPicPr>
            <p:cNvPr id="90" name="Picture 89">
              <a:extLst>
                <a:ext uri="{FF2B5EF4-FFF2-40B4-BE49-F238E27FC236}">
                  <a16:creationId xmlns:a16="http://schemas.microsoft.com/office/drawing/2014/main" id="{B150301D-686C-4D67-9641-193FB10B402A}"/>
                </a:ext>
              </a:extLst>
            </p:cNvPr>
            <p:cNvPicPr>
              <a:picLocks noChangeAspect="1"/>
            </p:cNvPicPr>
            <p:nvPr/>
          </p:nvPicPr>
          <p:blipFill rotWithShape="1">
            <a:blip r:embed="rId10">
              <a:extLst>
                <a:ext uri="{BEBA8EAE-BF5A-486C-A8C5-ECC9F3942E4B}">
                  <a14:imgProps xmlns:a14="http://schemas.microsoft.com/office/drawing/2010/main">
                    <a14:imgLayer r:embed="rId11">
                      <a14:imgEffect>
                        <a14:sharpenSoften amount="25000"/>
                      </a14:imgEffect>
                    </a14:imgLayer>
                  </a14:imgProps>
                </a:ext>
                <a:ext uri="{28A0092B-C50C-407E-A947-70E740481C1C}">
                  <a14:useLocalDpi xmlns:a14="http://schemas.microsoft.com/office/drawing/2010/main" val="0"/>
                </a:ext>
              </a:extLst>
            </a:blip>
            <a:srcRect t="33093"/>
            <a:stretch/>
          </p:blipFill>
          <p:spPr>
            <a:xfrm>
              <a:off x="6537055" y="1223093"/>
              <a:ext cx="5599159" cy="914400"/>
            </a:xfrm>
            <a:prstGeom prst="rect">
              <a:avLst/>
            </a:prstGeom>
          </p:spPr>
        </p:pic>
      </p:grpSp>
      <p:grpSp>
        <p:nvGrpSpPr>
          <p:cNvPr id="91" name="Group 90">
            <a:extLst>
              <a:ext uri="{FF2B5EF4-FFF2-40B4-BE49-F238E27FC236}">
                <a16:creationId xmlns:a16="http://schemas.microsoft.com/office/drawing/2014/main" id="{D78F2DA8-271C-4755-BC9D-CED98B71A8CF}"/>
              </a:ext>
            </a:extLst>
          </p:cNvPr>
          <p:cNvGrpSpPr/>
          <p:nvPr/>
        </p:nvGrpSpPr>
        <p:grpSpPr>
          <a:xfrm>
            <a:off x="3887245" y="2190899"/>
            <a:ext cx="7506630" cy="932287"/>
            <a:chOff x="5677468" y="2213360"/>
            <a:chExt cx="6457982" cy="932287"/>
          </a:xfrm>
        </p:grpSpPr>
        <p:sp>
          <p:nvSpPr>
            <p:cNvPr id="92" name="Rectangle 91">
              <a:extLst>
                <a:ext uri="{FF2B5EF4-FFF2-40B4-BE49-F238E27FC236}">
                  <a16:creationId xmlns:a16="http://schemas.microsoft.com/office/drawing/2014/main" id="{9529A18F-63FC-4C3B-A83E-FD1DB2558F34}"/>
                </a:ext>
              </a:extLst>
            </p:cNvPr>
            <p:cNvSpPr/>
            <p:nvPr/>
          </p:nvSpPr>
          <p:spPr>
            <a:xfrm>
              <a:off x="5677468" y="2213360"/>
              <a:ext cx="949572" cy="9322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What ‘S’ Faculty see</a:t>
              </a:r>
            </a:p>
          </p:txBody>
        </p:sp>
        <p:pic>
          <p:nvPicPr>
            <p:cNvPr id="93" name="Picture 92">
              <a:extLst>
                <a:ext uri="{FF2B5EF4-FFF2-40B4-BE49-F238E27FC236}">
                  <a16:creationId xmlns:a16="http://schemas.microsoft.com/office/drawing/2014/main" id="{602842CA-9399-4CC3-8AF4-3F55E00FBAFA}"/>
                </a:ext>
              </a:extLst>
            </p:cNvPr>
            <p:cNvPicPr>
              <a:picLocks noChangeAspect="1"/>
            </p:cNvPicPr>
            <p:nvPr/>
          </p:nvPicPr>
          <p:blipFill rotWithShape="1">
            <a:blip r:embed="rId12">
              <a:extLst>
                <a:ext uri="{BEBA8EAE-BF5A-486C-A8C5-ECC9F3942E4B}">
                  <a14:imgProps xmlns:a14="http://schemas.microsoft.com/office/drawing/2010/main">
                    <a14:imgLayer r:embed="rId13">
                      <a14:imgEffect>
                        <a14:sharpenSoften amount="25000"/>
                      </a14:imgEffect>
                    </a14:imgLayer>
                  </a14:imgProps>
                </a:ext>
                <a:ext uri="{28A0092B-C50C-407E-A947-70E740481C1C}">
                  <a14:useLocalDpi xmlns:a14="http://schemas.microsoft.com/office/drawing/2010/main" val="0"/>
                </a:ext>
              </a:extLst>
            </a:blip>
            <a:srcRect l="-161" t="34959"/>
            <a:stretch/>
          </p:blipFill>
          <p:spPr>
            <a:xfrm>
              <a:off x="6536291" y="2220055"/>
              <a:ext cx="5599159" cy="925592"/>
            </a:xfrm>
            <a:prstGeom prst="rect">
              <a:avLst/>
            </a:prstGeom>
          </p:spPr>
        </p:pic>
      </p:grpSp>
      <p:grpSp>
        <p:nvGrpSpPr>
          <p:cNvPr id="94" name="Group 93">
            <a:extLst>
              <a:ext uri="{FF2B5EF4-FFF2-40B4-BE49-F238E27FC236}">
                <a16:creationId xmlns:a16="http://schemas.microsoft.com/office/drawing/2014/main" id="{C74F858F-752D-4282-8C03-BAF9010BE41B}"/>
              </a:ext>
            </a:extLst>
          </p:cNvPr>
          <p:cNvGrpSpPr/>
          <p:nvPr/>
        </p:nvGrpSpPr>
        <p:grpSpPr>
          <a:xfrm>
            <a:off x="3887764" y="3230583"/>
            <a:ext cx="7479708" cy="914400"/>
            <a:chOff x="5677987" y="3253044"/>
            <a:chExt cx="6434821" cy="914400"/>
          </a:xfrm>
        </p:grpSpPr>
        <p:sp>
          <p:nvSpPr>
            <p:cNvPr id="95" name="Rectangle 94">
              <a:extLst>
                <a:ext uri="{FF2B5EF4-FFF2-40B4-BE49-F238E27FC236}">
                  <a16:creationId xmlns:a16="http://schemas.microsoft.com/office/drawing/2014/main" id="{127B07AB-228F-4EEC-8954-CC14B1BCC9FD}"/>
                </a:ext>
              </a:extLst>
            </p:cNvPr>
            <p:cNvSpPr/>
            <p:nvPr/>
          </p:nvSpPr>
          <p:spPr>
            <a:xfrm>
              <a:off x="5677987" y="3253044"/>
              <a:ext cx="949572" cy="9144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What ‘A’ Faculty  see</a:t>
              </a:r>
            </a:p>
          </p:txBody>
        </p:sp>
        <p:pic>
          <p:nvPicPr>
            <p:cNvPr id="96" name="Picture 95">
              <a:extLst>
                <a:ext uri="{FF2B5EF4-FFF2-40B4-BE49-F238E27FC236}">
                  <a16:creationId xmlns:a16="http://schemas.microsoft.com/office/drawing/2014/main" id="{C8F46FFD-6943-46C3-8352-DC8040929493}"/>
                </a:ext>
              </a:extLst>
            </p:cNvPr>
            <p:cNvPicPr>
              <a:picLocks noChangeAspect="1"/>
            </p:cNvPicPr>
            <p:nvPr/>
          </p:nvPicPr>
          <p:blipFill rotWithShape="1">
            <a:blip r:embed="rId14">
              <a:extLst>
                <a:ext uri="{BEBA8EAE-BF5A-486C-A8C5-ECC9F3942E4B}">
                  <a14:imgProps xmlns:a14="http://schemas.microsoft.com/office/drawing/2010/main">
                    <a14:imgLayer r:embed="rId15">
                      <a14:imgEffect>
                        <a14:sharpenSoften amount="25000"/>
                      </a14:imgEffect>
                    </a14:imgLayer>
                  </a14:imgProps>
                </a:ext>
                <a:ext uri="{28A0092B-C50C-407E-A947-70E740481C1C}">
                  <a14:useLocalDpi xmlns:a14="http://schemas.microsoft.com/office/drawing/2010/main" val="0"/>
                </a:ext>
              </a:extLst>
            </a:blip>
            <a:srcRect t="37262"/>
            <a:stretch/>
          </p:blipFill>
          <p:spPr>
            <a:xfrm>
              <a:off x="6536291" y="3253044"/>
              <a:ext cx="5576517" cy="914400"/>
            </a:xfrm>
            <a:prstGeom prst="rect">
              <a:avLst/>
            </a:prstGeom>
          </p:spPr>
        </p:pic>
      </p:grpSp>
      <p:graphicFrame>
        <p:nvGraphicFramePr>
          <p:cNvPr id="97" name="Table 96">
            <a:extLst>
              <a:ext uri="{FF2B5EF4-FFF2-40B4-BE49-F238E27FC236}">
                <a16:creationId xmlns:a16="http://schemas.microsoft.com/office/drawing/2014/main" id="{FFAE25D7-6299-4AA6-9F7E-7BD70ABF74D6}"/>
              </a:ext>
            </a:extLst>
          </p:cNvPr>
          <p:cNvGraphicFramePr>
            <a:graphicFrameLocks noGrp="1"/>
          </p:cNvGraphicFramePr>
          <p:nvPr>
            <p:extLst>
              <p:ext uri="{D42A27DB-BD31-4B8C-83A1-F6EECF244321}">
                <p14:modId xmlns:p14="http://schemas.microsoft.com/office/powerpoint/2010/main" val="1522191669"/>
              </p:ext>
            </p:extLst>
          </p:nvPr>
        </p:nvGraphicFramePr>
        <p:xfrm>
          <a:off x="4361000" y="4210218"/>
          <a:ext cx="6929627" cy="2352509"/>
        </p:xfrm>
        <a:graphic>
          <a:graphicData uri="http://schemas.openxmlformats.org/drawingml/2006/table">
            <a:tbl>
              <a:tblPr firstRow="1" bandRow="1">
                <a:tableStyleId>{10A1B5D5-9B99-4C35-A422-299274C87663}</a:tableStyleId>
              </a:tblPr>
              <a:tblGrid>
                <a:gridCol w="6929627">
                  <a:extLst>
                    <a:ext uri="{9D8B030D-6E8A-4147-A177-3AD203B41FA5}">
                      <a16:colId xmlns:a16="http://schemas.microsoft.com/office/drawing/2014/main" val="3692344468"/>
                    </a:ext>
                  </a:extLst>
                </a:gridCol>
              </a:tblGrid>
              <a:tr h="271342">
                <a:tc>
                  <a:txBody>
                    <a:bodyPr/>
                    <a:lstStyle/>
                    <a:p>
                      <a:r>
                        <a:rPr lang="en-US" sz="1400" dirty="0"/>
                        <a:t>YOU WILL NOTICE:</a:t>
                      </a:r>
                    </a:p>
                  </a:txBody>
                  <a:tcPr/>
                </a:tc>
                <a:extLst>
                  <a:ext uri="{0D108BD9-81ED-4DB2-BD59-A6C34878D82A}">
                    <a16:rowId xmlns:a16="http://schemas.microsoft.com/office/drawing/2014/main" val="2975030077"/>
                  </a:ext>
                </a:extLst>
              </a:tr>
              <a:tr h="385084">
                <a:tc>
                  <a:txBody>
                    <a:bodyPr/>
                    <a:lstStyle/>
                    <a:p>
                      <a:r>
                        <a:rPr lang="en-US" sz="1400" dirty="0"/>
                        <a:t>1. R, S, and A faculty has their WE Credits auto-populated w/24</a:t>
                      </a:r>
                    </a:p>
                  </a:txBody>
                  <a:tcPr/>
                </a:tc>
                <a:extLst>
                  <a:ext uri="{0D108BD9-81ED-4DB2-BD59-A6C34878D82A}">
                    <a16:rowId xmlns:a16="http://schemas.microsoft.com/office/drawing/2014/main" val="1499577715"/>
                  </a:ext>
                </a:extLst>
              </a:tr>
              <a:tr h="550121">
                <a:tc>
                  <a:txBody>
                    <a:bodyPr/>
                    <a:lstStyle/>
                    <a:p>
                      <a:r>
                        <a:rPr lang="en-US" sz="1400" dirty="0"/>
                        <a:t>2. You will have to +Add a “Workload Equivalency” for other categories: Service, Research, Extension, Buy-out, Admin, Release, Fall/Spring sabbatical and Other</a:t>
                      </a:r>
                    </a:p>
                  </a:txBody>
                  <a:tcPr/>
                </a:tc>
                <a:extLst>
                  <a:ext uri="{0D108BD9-81ED-4DB2-BD59-A6C34878D82A}">
                    <a16:rowId xmlns:a16="http://schemas.microsoft.com/office/drawing/2014/main" val="1817761474"/>
                  </a:ext>
                </a:extLst>
              </a:tr>
              <a:tr h="651222">
                <a:tc>
                  <a:txBody>
                    <a:bodyPr/>
                    <a:lstStyle/>
                    <a:p>
                      <a:r>
                        <a:rPr lang="en-US" sz="1400" dirty="0"/>
                        <a:t>3. IRAPO added “Professional Activities” for S faculty from traditional Service efforts – please click on ? For definition of Professional Activities – </a:t>
                      </a:r>
                      <a:r>
                        <a:rPr lang="en-US" sz="1400" dirty="0">
                          <a:solidFill>
                            <a:srgbClr val="FF0000"/>
                          </a:solidFill>
                        </a:rPr>
                        <a:t>This </a:t>
                      </a:r>
                      <a:r>
                        <a:rPr lang="haw-US" sz="1400" dirty="0">
                          <a:solidFill>
                            <a:srgbClr val="FF0000"/>
                          </a:solidFill>
                        </a:rPr>
                        <a:t>row </a:t>
                      </a:r>
                      <a:r>
                        <a:rPr lang="en-US" sz="1400" dirty="0">
                          <a:solidFill>
                            <a:srgbClr val="FF0000"/>
                          </a:solidFill>
                        </a:rPr>
                        <a:t>is specific to S-Faculty</a:t>
                      </a:r>
                    </a:p>
                  </a:txBody>
                  <a:tcPr/>
                </a:tc>
                <a:extLst>
                  <a:ext uri="{0D108BD9-81ED-4DB2-BD59-A6C34878D82A}">
                    <a16:rowId xmlns:a16="http://schemas.microsoft.com/office/drawing/2014/main" val="34367113"/>
                  </a:ext>
                </a:extLst>
              </a:tr>
              <a:tr h="461282">
                <a:tc>
                  <a:txBody>
                    <a:bodyPr/>
                    <a:lstStyle/>
                    <a:p>
                      <a:r>
                        <a:rPr lang="en-US" sz="1400" dirty="0"/>
                        <a:t>4. You will need to fill in</a:t>
                      </a:r>
                      <a:r>
                        <a:rPr lang="haw-US" sz="1400" dirty="0"/>
                        <a:t> the</a:t>
                      </a:r>
                      <a:r>
                        <a:rPr lang="en-US" sz="1400" dirty="0"/>
                        <a:t> context under “Notes” for any modifications to WE Credits</a:t>
                      </a:r>
                    </a:p>
                  </a:txBody>
                  <a:tcPr/>
                </a:tc>
                <a:extLst>
                  <a:ext uri="{0D108BD9-81ED-4DB2-BD59-A6C34878D82A}">
                    <a16:rowId xmlns:a16="http://schemas.microsoft.com/office/drawing/2014/main" val="1892078059"/>
                  </a:ext>
                </a:extLst>
              </a:tr>
            </a:tbl>
          </a:graphicData>
        </a:graphic>
      </p:graphicFrame>
      <p:sp>
        <p:nvSpPr>
          <p:cNvPr id="98" name="TextBox 97">
            <a:extLst>
              <a:ext uri="{FF2B5EF4-FFF2-40B4-BE49-F238E27FC236}">
                <a16:creationId xmlns:a16="http://schemas.microsoft.com/office/drawing/2014/main" id="{A298F61A-1FD8-43D6-B03C-71C61AEF8B11}"/>
              </a:ext>
            </a:extLst>
          </p:cNvPr>
          <p:cNvSpPr txBox="1"/>
          <p:nvPr/>
        </p:nvSpPr>
        <p:spPr>
          <a:xfrm>
            <a:off x="753199" y="2132257"/>
            <a:ext cx="2725919" cy="553998"/>
          </a:xfrm>
          <a:prstGeom prst="rect">
            <a:avLst/>
          </a:prstGeom>
          <a:noFill/>
        </p:spPr>
        <p:txBody>
          <a:bodyPr wrap="square" rtlCol="0">
            <a:spAutoFit/>
          </a:bodyPr>
          <a:lstStyle/>
          <a:p>
            <a:r>
              <a:rPr lang="en-US" sz="3000" dirty="0">
                <a:solidFill>
                  <a:schemeClr val="bg1"/>
                </a:solidFill>
              </a:rPr>
              <a:t>Non-Instruction</a:t>
            </a:r>
          </a:p>
        </p:txBody>
      </p:sp>
    </p:spTree>
    <p:extLst>
      <p:ext uri="{BB962C8B-B14F-4D97-AF65-F5344CB8AC3E}">
        <p14:creationId xmlns:p14="http://schemas.microsoft.com/office/powerpoint/2010/main" val="27898269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F5EF6635-9866-42ED-BC97-DC078C5A9623}"/>
              </a:ext>
            </a:extLst>
          </p:cNvPr>
          <p:cNvGrpSpPr/>
          <p:nvPr/>
        </p:nvGrpSpPr>
        <p:grpSpPr>
          <a:xfrm>
            <a:off x="-7958443" y="-3976"/>
            <a:ext cx="11836400" cy="6858000"/>
            <a:chOff x="-490202" y="-51923"/>
            <a:chExt cx="11836400" cy="6858000"/>
          </a:xfrm>
        </p:grpSpPr>
        <p:sp>
          <p:nvSpPr>
            <p:cNvPr id="13" name="Freeform: Shape 12">
              <a:extLst>
                <a:ext uri="{FF2B5EF4-FFF2-40B4-BE49-F238E27FC236}">
                  <a16:creationId xmlns:a16="http://schemas.microsoft.com/office/drawing/2014/main" id="{A5551D1A-D91F-440F-BAAA-729D828D3534}"/>
                </a:ext>
              </a:extLst>
            </p:cNvPr>
            <p:cNvSpPr/>
            <p:nvPr/>
          </p:nvSpPr>
          <p:spPr>
            <a:xfrm>
              <a:off x="-490202" y="-51923"/>
              <a:ext cx="11836400" cy="6858000"/>
            </a:xfrm>
            <a:custGeom>
              <a:avLst/>
              <a:gdLst>
                <a:gd name="connsiteX0" fmla="*/ 0 w 11836400"/>
                <a:gd name="connsiteY0" fmla="*/ 0 h 6858000"/>
                <a:gd name="connsiteX1" fmla="*/ 11379200 w 11836400"/>
                <a:gd name="connsiteY1" fmla="*/ 0 h 6858000"/>
                <a:gd name="connsiteX2" fmla="*/ 11379200 w 11836400"/>
                <a:gd name="connsiteY2" fmla="*/ 6069448 h 6858000"/>
                <a:gd name="connsiteX3" fmla="*/ 11740956 w 11836400"/>
                <a:gd name="connsiteY3" fmla="*/ 6069448 h 6858000"/>
                <a:gd name="connsiteX4" fmla="*/ 11836400 w 11836400"/>
                <a:gd name="connsiteY4" fmla="*/ 6164892 h 6858000"/>
                <a:gd name="connsiteX5" fmla="*/ 11836400 w 11836400"/>
                <a:gd name="connsiteY5" fmla="*/ 6546658 h 6858000"/>
                <a:gd name="connsiteX6" fmla="*/ 11740956 w 11836400"/>
                <a:gd name="connsiteY6" fmla="*/ 6642102 h 6858000"/>
                <a:gd name="connsiteX7" fmla="*/ 11379200 w 11836400"/>
                <a:gd name="connsiteY7" fmla="*/ 6642102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6069448"/>
                  </a:lnTo>
                  <a:lnTo>
                    <a:pt x="11740956" y="6069448"/>
                  </a:lnTo>
                  <a:cubicBezTo>
                    <a:pt x="11793668" y="6069448"/>
                    <a:pt x="11836400" y="6112180"/>
                    <a:pt x="11836400" y="6164892"/>
                  </a:cubicBezTo>
                  <a:lnTo>
                    <a:pt x="11836400" y="6546658"/>
                  </a:lnTo>
                  <a:cubicBezTo>
                    <a:pt x="11836400" y="6599370"/>
                    <a:pt x="11793668" y="6642102"/>
                    <a:pt x="11740956" y="6642102"/>
                  </a:cubicBezTo>
                  <a:lnTo>
                    <a:pt x="11379200" y="6642102"/>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00" dirty="0">
                <a:solidFill>
                  <a:schemeClr val="tx1"/>
                </a:solidFill>
              </a:endParaRPr>
            </a:p>
            <a:p>
              <a:pPr algn="ctr"/>
              <a:endParaRPr lang="en-US" sz="3200" dirty="0">
                <a:solidFill>
                  <a:schemeClr val="tx1"/>
                </a:solidFill>
              </a:endParaRPr>
            </a:p>
          </p:txBody>
        </p:sp>
        <p:grpSp>
          <p:nvGrpSpPr>
            <p:cNvPr id="27" name="Group 26">
              <a:extLst>
                <a:ext uri="{FF2B5EF4-FFF2-40B4-BE49-F238E27FC236}">
                  <a16:creationId xmlns:a16="http://schemas.microsoft.com/office/drawing/2014/main" id="{F04EC4F9-E739-42A3-93C4-F68419382AA7}"/>
                </a:ext>
              </a:extLst>
            </p:cNvPr>
            <p:cNvGrpSpPr/>
            <p:nvPr/>
          </p:nvGrpSpPr>
          <p:grpSpPr>
            <a:xfrm>
              <a:off x="8062658" y="863723"/>
              <a:ext cx="3186590" cy="5707198"/>
              <a:chOff x="8062658" y="863723"/>
              <a:chExt cx="3186590" cy="5707198"/>
            </a:xfrm>
          </p:grpSpPr>
          <p:sp>
            <p:nvSpPr>
              <p:cNvPr id="21" name="TextBox 20">
                <a:extLst>
                  <a:ext uri="{FF2B5EF4-FFF2-40B4-BE49-F238E27FC236}">
                    <a16:creationId xmlns:a16="http://schemas.microsoft.com/office/drawing/2014/main" id="{98A4A371-EE51-4993-9E70-746770FADA7C}"/>
                  </a:ext>
                </a:extLst>
              </p:cNvPr>
              <p:cNvSpPr txBox="1"/>
              <p:nvPr/>
            </p:nvSpPr>
            <p:spPr>
              <a:xfrm>
                <a:off x="10898373" y="6109256"/>
                <a:ext cx="350875" cy="461665"/>
              </a:xfrm>
              <a:prstGeom prst="rect">
                <a:avLst/>
              </a:prstGeom>
              <a:noFill/>
            </p:spPr>
            <p:txBody>
              <a:bodyPr wrap="square" rtlCol="0">
                <a:spAutoFit/>
              </a:bodyPr>
              <a:lstStyle/>
              <a:p>
                <a:pPr algn="ctr"/>
                <a:r>
                  <a:rPr lang="haw-US" sz="2400" b="1" dirty="0"/>
                  <a:t>8</a:t>
                </a:r>
                <a:endParaRPr lang="en-US" sz="2400" b="1" dirty="0"/>
              </a:p>
            </p:txBody>
          </p:sp>
          <p:sp>
            <p:nvSpPr>
              <p:cNvPr id="14" name="TextBox 13">
                <a:extLst>
                  <a:ext uri="{FF2B5EF4-FFF2-40B4-BE49-F238E27FC236}">
                    <a16:creationId xmlns:a16="http://schemas.microsoft.com/office/drawing/2014/main" id="{B6B35587-E9CB-402E-9CEC-12C6C2A0EDE7}"/>
                  </a:ext>
                </a:extLst>
              </p:cNvPr>
              <p:cNvSpPr txBox="1"/>
              <p:nvPr/>
            </p:nvSpPr>
            <p:spPr>
              <a:xfrm>
                <a:off x="8062658" y="863723"/>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8</a:t>
                </a:r>
                <a:endParaRPr lang="en-US" sz="12500" dirty="0">
                  <a:solidFill>
                    <a:schemeClr val="tx1">
                      <a:alpha val="14000"/>
                    </a:schemeClr>
                  </a:solidFill>
                </a:endParaRPr>
              </a:p>
            </p:txBody>
          </p:sp>
        </p:grpSp>
      </p:grpSp>
      <p:grpSp>
        <p:nvGrpSpPr>
          <p:cNvPr id="11" name="Group 10">
            <a:extLst>
              <a:ext uri="{FF2B5EF4-FFF2-40B4-BE49-F238E27FC236}">
                <a16:creationId xmlns:a16="http://schemas.microsoft.com/office/drawing/2014/main" id="{4C81796E-A9B5-4A13-8FDF-68C8D277013F}"/>
              </a:ext>
            </a:extLst>
          </p:cNvPr>
          <p:cNvGrpSpPr/>
          <p:nvPr/>
        </p:nvGrpSpPr>
        <p:grpSpPr>
          <a:xfrm>
            <a:off x="-11038676" y="0"/>
            <a:ext cx="11836400" cy="6858000"/>
            <a:chOff x="0" y="0"/>
            <a:chExt cx="11836400" cy="6858000"/>
          </a:xfrm>
        </p:grpSpPr>
        <p:sp>
          <p:nvSpPr>
            <p:cNvPr id="12" name="Freeform: Shape 11">
              <a:extLst>
                <a:ext uri="{FF2B5EF4-FFF2-40B4-BE49-F238E27FC236}">
                  <a16:creationId xmlns:a16="http://schemas.microsoft.com/office/drawing/2014/main" id="{C2AC81F4-87F3-4215-8345-099AE73BF504}"/>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5233225 h 6858000"/>
                <a:gd name="connsiteX3" fmla="*/ 11740956 w 11836400"/>
                <a:gd name="connsiteY3" fmla="*/ 5233225 h 6858000"/>
                <a:gd name="connsiteX4" fmla="*/ 11836400 w 11836400"/>
                <a:gd name="connsiteY4" fmla="*/ 5328669 h 6858000"/>
                <a:gd name="connsiteX5" fmla="*/ 11836400 w 11836400"/>
                <a:gd name="connsiteY5" fmla="*/ 5710435 h 6858000"/>
                <a:gd name="connsiteX6" fmla="*/ 11740956 w 11836400"/>
                <a:gd name="connsiteY6" fmla="*/ 5805879 h 6858000"/>
                <a:gd name="connsiteX7" fmla="*/ 11379200 w 11836400"/>
                <a:gd name="connsiteY7" fmla="*/ 580587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5233225"/>
                  </a:lnTo>
                  <a:lnTo>
                    <a:pt x="11740956" y="5233225"/>
                  </a:lnTo>
                  <a:cubicBezTo>
                    <a:pt x="11793668" y="5233225"/>
                    <a:pt x="11836400" y="5275957"/>
                    <a:pt x="11836400" y="5328669"/>
                  </a:cubicBezTo>
                  <a:lnTo>
                    <a:pt x="11836400" y="5710435"/>
                  </a:lnTo>
                  <a:cubicBezTo>
                    <a:pt x="11836400" y="5763147"/>
                    <a:pt x="11793668" y="5805879"/>
                    <a:pt x="11740956" y="5805879"/>
                  </a:cubicBezTo>
                  <a:lnTo>
                    <a:pt x="11379200" y="580587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0C3A6265-01A3-4F6F-8F76-7E9CA4AE672A}"/>
                </a:ext>
              </a:extLst>
            </p:cNvPr>
            <p:cNvGrpSpPr/>
            <p:nvPr/>
          </p:nvGrpSpPr>
          <p:grpSpPr>
            <a:xfrm>
              <a:off x="8498968" y="860270"/>
              <a:ext cx="3233430" cy="4900457"/>
              <a:chOff x="5245406" y="860270"/>
              <a:chExt cx="3233430" cy="4900457"/>
            </a:xfrm>
          </p:grpSpPr>
          <p:sp>
            <p:nvSpPr>
              <p:cNvPr id="16" name="TextBox 15">
                <a:extLst>
                  <a:ext uri="{FF2B5EF4-FFF2-40B4-BE49-F238E27FC236}">
                    <a16:creationId xmlns:a16="http://schemas.microsoft.com/office/drawing/2014/main" id="{DC4DBA96-9D05-4A03-AE62-629DE690D846}"/>
                  </a:ext>
                </a:extLst>
              </p:cNvPr>
              <p:cNvSpPr txBox="1"/>
              <p:nvPr/>
            </p:nvSpPr>
            <p:spPr>
              <a:xfrm>
                <a:off x="8127961" y="5299062"/>
                <a:ext cx="350875" cy="461665"/>
              </a:xfrm>
              <a:prstGeom prst="rect">
                <a:avLst/>
              </a:prstGeom>
              <a:noFill/>
            </p:spPr>
            <p:txBody>
              <a:bodyPr wrap="square" rtlCol="0">
                <a:spAutoFit/>
              </a:bodyPr>
              <a:lstStyle/>
              <a:p>
                <a:pPr algn="ctr"/>
                <a:r>
                  <a:rPr lang="haw-US" sz="2400" b="1" dirty="0"/>
                  <a:t>7</a:t>
                </a:r>
                <a:endParaRPr lang="en-US" sz="2400" b="1" dirty="0"/>
              </a:p>
            </p:txBody>
          </p:sp>
          <p:sp>
            <p:nvSpPr>
              <p:cNvPr id="19" name="TextBox 18">
                <a:extLst>
                  <a:ext uri="{FF2B5EF4-FFF2-40B4-BE49-F238E27FC236}">
                    <a16:creationId xmlns:a16="http://schemas.microsoft.com/office/drawing/2014/main" id="{06BE9A34-2E5D-411C-9670-DF6A2CCF69DB}"/>
                  </a:ext>
                </a:extLst>
              </p:cNvPr>
              <p:cNvSpPr txBox="1"/>
              <p:nvPr/>
            </p:nvSpPr>
            <p:spPr>
              <a:xfrm>
                <a:off x="5245406" y="86027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7</a:t>
                </a:r>
                <a:endParaRPr lang="en-US" sz="12500" dirty="0">
                  <a:solidFill>
                    <a:schemeClr val="tx1">
                      <a:alpha val="14000"/>
                    </a:schemeClr>
                  </a:solidFill>
                </a:endParaRPr>
              </a:p>
            </p:txBody>
          </p:sp>
        </p:grpSp>
      </p:grpSp>
      <p:grpSp>
        <p:nvGrpSpPr>
          <p:cNvPr id="29" name="Group 28">
            <a:extLst>
              <a:ext uri="{FF2B5EF4-FFF2-40B4-BE49-F238E27FC236}">
                <a16:creationId xmlns:a16="http://schemas.microsoft.com/office/drawing/2014/main" id="{A839FD26-BBDE-4890-8287-F99F7BE3D111}"/>
              </a:ext>
            </a:extLst>
          </p:cNvPr>
          <p:cNvGrpSpPr/>
          <p:nvPr/>
        </p:nvGrpSpPr>
        <p:grpSpPr>
          <a:xfrm>
            <a:off x="-11072393" y="26150"/>
            <a:ext cx="11836400" cy="6858000"/>
            <a:chOff x="0" y="0"/>
            <a:chExt cx="11836400" cy="6858000"/>
          </a:xfrm>
        </p:grpSpPr>
        <p:sp>
          <p:nvSpPr>
            <p:cNvPr id="30" name="Freeform: Shape 29">
              <a:extLst>
                <a:ext uri="{FF2B5EF4-FFF2-40B4-BE49-F238E27FC236}">
                  <a16:creationId xmlns:a16="http://schemas.microsoft.com/office/drawing/2014/main" id="{A83BFA63-45ED-4750-BE04-AAB544EFA825}"/>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4397003 h 6858000"/>
                <a:gd name="connsiteX3" fmla="*/ 11740956 w 11836400"/>
                <a:gd name="connsiteY3" fmla="*/ 4397003 h 6858000"/>
                <a:gd name="connsiteX4" fmla="*/ 11836400 w 11836400"/>
                <a:gd name="connsiteY4" fmla="*/ 4492447 h 6858000"/>
                <a:gd name="connsiteX5" fmla="*/ 11836400 w 11836400"/>
                <a:gd name="connsiteY5" fmla="*/ 4874213 h 6858000"/>
                <a:gd name="connsiteX6" fmla="*/ 11740956 w 11836400"/>
                <a:gd name="connsiteY6" fmla="*/ 4969657 h 6858000"/>
                <a:gd name="connsiteX7" fmla="*/ 11379200 w 11836400"/>
                <a:gd name="connsiteY7" fmla="*/ 496965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4397003"/>
                  </a:lnTo>
                  <a:lnTo>
                    <a:pt x="11740956" y="4397003"/>
                  </a:lnTo>
                  <a:cubicBezTo>
                    <a:pt x="11793668" y="4397003"/>
                    <a:pt x="11836400" y="4439735"/>
                    <a:pt x="11836400" y="4492447"/>
                  </a:cubicBezTo>
                  <a:lnTo>
                    <a:pt x="11836400" y="4874213"/>
                  </a:lnTo>
                  <a:cubicBezTo>
                    <a:pt x="11836400" y="4926925"/>
                    <a:pt x="11793668" y="4969657"/>
                    <a:pt x="11740956" y="4969657"/>
                  </a:cubicBezTo>
                  <a:lnTo>
                    <a:pt x="11379200" y="496965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Box 30">
              <a:extLst>
                <a:ext uri="{FF2B5EF4-FFF2-40B4-BE49-F238E27FC236}">
                  <a16:creationId xmlns:a16="http://schemas.microsoft.com/office/drawing/2014/main" id="{8DBD6C89-4F92-4ABC-B2A9-D762E20B4B8B}"/>
                </a:ext>
              </a:extLst>
            </p:cNvPr>
            <p:cNvSpPr txBox="1"/>
            <p:nvPr/>
          </p:nvSpPr>
          <p:spPr>
            <a:xfrm>
              <a:off x="11376837" y="4429312"/>
              <a:ext cx="350875" cy="461665"/>
            </a:xfrm>
            <a:prstGeom prst="rect">
              <a:avLst/>
            </a:prstGeom>
            <a:noFill/>
          </p:spPr>
          <p:txBody>
            <a:bodyPr wrap="square" rtlCol="0">
              <a:spAutoFit/>
            </a:bodyPr>
            <a:lstStyle/>
            <a:p>
              <a:pPr algn="ctr"/>
              <a:r>
                <a:rPr lang="haw-US" sz="2400" b="1" dirty="0"/>
                <a:t>6</a:t>
              </a:r>
              <a:endParaRPr lang="en-US" sz="2400" b="1" dirty="0"/>
            </a:p>
          </p:txBody>
        </p:sp>
        <p:sp>
          <p:nvSpPr>
            <p:cNvPr id="33" name="TextBox 32">
              <a:extLst>
                <a:ext uri="{FF2B5EF4-FFF2-40B4-BE49-F238E27FC236}">
                  <a16:creationId xmlns:a16="http://schemas.microsoft.com/office/drawing/2014/main" id="{2C30E3BB-8117-4F07-9FAA-E04819C6B149}"/>
                </a:ext>
              </a:extLst>
            </p:cNvPr>
            <p:cNvSpPr txBox="1"/>
            <p:nvPr/>
          </p:nvSpPr>
          <p:spPr>
            <a:xfrm>
              <a:off x="8731674" y="855715"/>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6</a:t>
              </a:r>
              <a:endParaRPr lang="en-US" sz="12500" dirty="0">
                <a:solidFill>
                  <a:schemeClr val="tx1">
                    <a:alpha val="14000"/>
                  </a:schemeClr>
                </a:solidFill>
              </a:endParaRPr>
            </a:p>
          </p:txBody>
        </p:sp>
      </p:grpSp>
      <p:grpSp>
        <p:nvGrpSpPr>
          <p:cNvPr id="37" name="Group 36">
            <a:extLst>
              <a:ext uri="{FF2B5EF4-FFF2-40B4-BE49-F238E27FC236}">
                <a16:creationId xmlns:a16="http://schemas.microsoft.com/office/drawing/2014/main" id="{377ABFDF-3B8E-41D5-B532-D18B955D6C18}"/>
              </a:ext>
            </a:extLst>
          </p:cNvPr>
          <p:cNvGrpSpPr/>
          <p:nvPr/>
        </p:nvGrpSpPr>
        <p:grpSpPr>
          <a:xfrm>
            <a:off x="-11072393" y="69927"/>
            <a:ext cx="11836400" cy="6858000"/>
            <a:chOff x="0" y="0"/>
            <a:chExt cx="11836400" cy="6858000"/>
          </a:xfrm>
        </p:grpSpPr>
        <p:sp>
          <p:nvSpPr>
            <p:cNvPr id="38" name="Freeform: Shape 37">
              <a:extLst>
                <a:ext uri="{FF2B5EF4-FFF2-40B4-BE49-F238E27FC236}">
                  <a16:creationId xmlns:a16="http://schemas.microsoft.com/office/drawing/2014/main" id="{AE3B54FA-71F1-4B91-BACF-89E1DC82F9F0}"/>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3560781 h 6858000"/>
                <a:gd name="connsiteX3" fmla="*/ 11740956 w 11836400"/>
                <a:gd name="connsiteY3" fmla="*/ 3560781 h 6858000"/>
                <a:gd name="connsiteX4" fmla="*/ 11836400 w 11836400"/>
                <a:gd name="connsiteY4" fmla="*/ 3656225 h 6858000"/>
                <a:gd name="connsiteX5" fmla="*/ 11836400 w 11836400"/>
                <a:gd name="connsiteY5" fmla="*/ 4037991 h 6858000"/>
                <a:gd name="connsiteX6" fmla="*/ 11740956 w 11836400"/>
                <a:gd name="connsiteY6" fmla="*/ 4133435 h 6858000"/>
                <a:gd name="connsiteX7" fmla="*/ 11379200 w 11836400"/>
                <a:gd name="connsiteY7" fmla="*/ 4133435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3560781"/>
                  </a:lnTo>
                  <a:lnTo>
                    <a:pt x="11740956" y="3560781"/>
                  </a:lnTo>
                  <a:cubicBezTo>
                    <a:pt x="11793668" y="3560781"/>
                    <a:pt x="11836400" y="3603513"/>
                    <a:pt x="11836400" y="3656225"/>
                  </a:cubicBezTo>
                  <a:lnTo>
                    <a:pt x="11836400" y="4037991"/>
                  </a:lnTo>
                  <a:cubicBezTo>
                    <a:pt x="11836400" y="4090703"/>
                    <a:pt x="11793668" y="4133435"/>
                    <a:pt x="11740956" y="4133435"/>
                  </a:cubicBezTo>
                  <a:lnTo>
                    <a:pt x="11379200" y="4133435"/>
                  </a:lnTo>
                  <a:lnTo>
                    <a:pt x="11379200" y="6858000"/>
                  </a:lnTo>
                  <a:lnTo>
                    <a:pt x="0" y="6858000"/>
                  </a:lnTo>
                  <a:close/>
                </a:path>
              </a:pathLst>
            </a:custGeom>
            <a:solidFill>
              <a:schemeClr val="accent6">
                <a:lumMod val="20000"/>
                <a:lumOff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EDE558C5-6A60-45B1-A33B-87140D29C148}"/>
                </a:ext>
              </a:extLst>
            </p:cNvPr>
            <p:cNvGrpSpPr/>
            <p:nvPr/>
          </p:nvGrpSpPr>
          <p:grpSpPr>
            <a:xfrm>
              <a:off x="8468181" y="871869"/>
              <a:ext cx="3280797" cy="3211034"/>
              <a:chOff x="8468181" y="871869"/>
              <a:chExt cx="3280797" cy="3211034"/>
            </a:xfrm>
          </p:grpSpPr>
          <p:sp>
            <p:nvSpPr>
              <p:cNvPr id="40" name="TextBox 39">
                <a:extLst>
                  <a:ext uri="{FF2B5EF4-FFF2-40B4-BE49-F238E27FC236}">
                    <a16:creationId xmlns:a16="http://schemas.microsoft.com/office/drawing/2014/main" id="{8EEEFC3B-ACB6-4B52-8516-BAA5B3D0B13C}"/>
                  </a:ext>
                </a:extLst>
              </p:cNvPr>
              <p:cNvSpPr txBox="1"/>
              <p:nvPr/>
            </p:nvSpPr>
            <p:spPr>
              <a:xfrm>
                <a:off x="11398103" y="3621238"/>
                <a:ext cx="350875" cy="461665"/>
              </a:xfrm>
              <a:prstGeom prst="rect">
                <a:avLst/>
              </a:prstGeom>
              <a:noFill/>
            </p:spPr>
            <p:txBody>
              <a:bodyPr wrap="square" rtlCol="0">
                <a:spAutoFit/>
              </a:bodyPr>
              <a:lstStyle/>
              <a:p>
                <a:pPr algn="ctr"/>
                <a:r>
                  <a:rPr lang="haw-US" sz="2400" b="1" dirty="0"/>
                  <a:t>5</a:t>
                </a:r>
                <a:endParaRPr lang="en-US" sz="2400" b="1" dirty="0"/>
              </a:p>
            </p:txBody>
          </p:sp>
          <p:sp>
            <p:nvSpPr>
              <p:cNvPr id="42" name="TextBox 41">
                <a:extLst>
                  <a:ext uri="{FF2B5EF4-FFF2-40B4-BE49-F238E27FC236}">
                    <a16:creationId xmlns:a16="http://schemas.microsoft.com/office/drawing/2014/main" id="{66711155-5363-473B-99FD-A0103FC6BC2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5</a:t>
                </a:r>
                <a:endParaRPr lang="en-US" sz="12500" dirty="0">
                  <a:solidFill>
                    <a:schemeClr val="tx1">
                      <a:alpha val="14000"/>
                    </a:schemeClr>
                  </a:solidFill>
                </a:endParaRPr>
              </a:p>
            </p:txBody>
          </p:sp>
        </p:grpSp>
      </p:grpSp>
      <p:grpSp>
        <p:nvGrpSpPr>
          <p:cNvPr id="46" name="Group 45">
            <a:extLst>
              <a:ext uri="{FF2B5EF4-FFF2-40B4-BE49-F238E27FC236}">
                <a16:creationId xmlns:a16="http://schemas.microsoft.com/office/drawing/2014/main" id="{D8911A3E-5A56-4D13-829B-250AE4A62551}"/>
              </a:ext>
            </a:extLst>
          </p:cNvPr>
          <p:cNvGrpSpPr/>
          <p:nvPr/>
        </p:nvGrpSpPr>
        <p:grpSpPr>
          <a:xfrm>
            <a:off x="-11072393" y="39801"/>
            <a:ext cx="11836400" cy="6858000"/>
            <a:chOff x="0" y="0"/>
            <a:chExt cx="11836400" cy="6858000"/>
          </a:xfrm>
        </p:grpSpPr>
        <p:sp>
          <p:nvSpPr>
            <p:cNvPr id="47" name="Freeform: Shape 46">
              <a:extLst>
                <a:ext uri="{FF2B5EF4-FFF2-40B4-BE49-F238E27FC236}">
                  <a16:creationId xmlns:a16="http://schemas.microsoft.com/office/drawing/2014/main" id="{331BA524-013F-4D9F-BCC0-AB59A768C6EB}"/>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724559 h 6858000"/>
                <a:gd name="connsiteX3" fmla="*/ 11740956 w 11836400"/>
                <a:gd name="connsiteY3" fmla="*/ 2724559 h 6858000"/>
                <a:gd name="connsiteX4" fmla="*/ 11836400 w 11836400"/>
                <a:gd name="connsiteY4" fmla="*/ 2820003 h 6858000"/>
                <a:gd name="connsiteX5" fmla="*/ 11836400 w 11836400"/>
                <a:gd name="connsiteY5" fmla="*/ 3201769 h 6858000"/>
                <a:gd name="connsiteX6" fmla="*/ 11740956 w 11836400"/>
                <a:gd name="connsiteY6" fmla="*/ 3297213 h 6858000"/>
                <a:gd name="connsiteX7" fmla="*/ 11379200 w 11836400"/>
                <a:gd name="connsiteY7" fmla="*/ 3297213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724559"/>
                  </a:lnTo>
                  <a:lnTo>
                    <a:pt x="11740956" y="2724559"/>
                  </a:lnTo>
                  <a:cubicBezTo>
                    <a:pt x="11793668" y="2724559"/>
                    <a:pt x="11836400" y="2767291"/>
                    <a:pt x="11836400" y="2820003"/>
                  </a:cubicBezTo>
                  <a:lnTo>
                    <a:pt x="11836400" y="3201769"/>
                  </a:lnTo>
                  <a:cubicBezTo>
                    <a:pt x="11836400" y="3254481"/>
                    <a:pt x="11793668" y="3297213"/>
                    <a:pt x="11740956" y="3297213"/>
                  </a:cubicBezTo>
                  <a:lnTo>
                    <a:pt x="11379200" y="3297213"/>
                  </a:lnTo>
                  <a:lnTo>
                    <a:pt x="11379200" y="6858000"/>
                  </a:lnTo>
                  <a:lnTo>
                    <a:pt x="0" y="6858000"/>
                  </a:lnTo>
                  <a:close/>
                </a:path>
              </a:pathLst>
            </a:custGeom>
            <a:solidFill>
              <a:schemeClr val="accent6">
                <a:lumMod val="40000"/>
                <a:lumOff val="6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TextBox 47">
              <a:extLst>
                <a:ext uri="{FF2B5EF4-FFF2-40B4-BE49-F238E27FC236}">
                  <a16:creationId xmlns:a16="http://schemas.microsoft.com/office/drawing/2014/main" id="{7DF0963E-6CF6-4676-AC5D-37BCE4E8D137}"/>
                </a:ext>
              </a:extLst>
            </p:cNvPr>
            <p:cNvSpPr txBox="1"/>
            <p:nvPr/>
          </p:nvSpPr>
          <p:spPr>
            <a:xfrm>
              <a:off x="11414420" y="2763569"/>
              <a:ext cx="350875" cy="461665"/>
            </a:xfrm>
            <a:prstGeom prst="rect">
              <a:avLst/>
            </a:prstGeom>
            <a:noFill/>
          </p:spPr>
          <p:txBody>
            <a:bodyPr wrap="square" rtlCol="0">
              <a:spAutoFit/>
            </a:bodyPr>
            <a:lstStyle/>
            <a:p>
              <a:pPr algn="ctr"/>
              <a:r>
                <a:rPr lang="haw-US" sz="2400" b="1" dirty="0"/>
                <a:t>4</a:t>
              </a:r>
              <a:endParaRPr lang="en-US" sz="2400" b="1" dirty="0"/>
            </a:p>
          </p:txBody>
        </p:sp>
        <p:sp>
          <p:nvSpPr>
            <p:cNvPr id="50" name="TextBox 49">
              <a:extLst>
                <a:ext uri="{FF2B5EF4-FFF2-40B4-BE49-F238E27FC236}">
                  <a16:creationId xmlns:a16="http://schemas.microsoft.com/office/drawing/2014/main" id="{6A988CCD-04C0-4B35-AC0B-6D53BAF4F8A5}"/>
                </a:ext>
              </a:extLst>
            </p:cNvPr>
            <p:cNvSpPr txBox="1"/>
            <p:nvPr/>
          </p:nvSpPr>
          <p:spPr>
            <a:xfrm>
              <a:off x="8391270"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4</a:t>
              </a:r>
              <a:endParaRPr lang="en-US" sz="12500" dirty="0">
                <a:solidFill>
                  <a:schemeClr val="tx1">
                    <a:alpha val="14000"/>
                  </a:schemeClr>
                </a:solidFill>
              </a:endParaRPr>
            </a:p>
          </p:txBody>
        </p:sp>
      </p:grpSp>
      <p:grpSp>
        <p:nvGrpSpPr>
          <p:cNvPr id="54" name="Group 53">
            <a:extLst>
              <a:ext uri="{FF2B5EF4-FFF2-40B4-BE49-F238E27FC236}">
                <a16:creationId xmlns:a16="http://schemas.microsoft.com/office/drawing/2014/main" id="{4E2587BD-AB67-4517-8C6E-EFAAA1A54F76}"/>
              </a:ext>
            </a:extLst>
          </p:cNvPr>
          <p:cNvGrpSpPr/>
          <p:nvPr/>
        </p:nvGrpSpPr>
        <p:grpSpPr>
          <a:xfrm>
            <a:off x="-11072393" y="-31640"/>
            <a:ext cx="11836400" cy="6858000"/>
            <a:chOff x="0" y="0"/>
            <a:chExt cx="11836400" cy="6858000"/>
          </a:xfrm>
        </p:grpSpPr>
        <p:sp>
          <p:nvSpPr>
            <p:cNvPr id="55" name="Freeform: Shape 54">
              <a:extLst>
                <a:ext uri="{FF2B5EF4-FFF2-40B4-BE49-F238E27FC236}">
                  <a16:creationId xmlns:a16="http://schemas.microsoft.com/office/drawing/2014/main" id="{163447EC-3B7E-44D3-9E8D-8CD96DE96CB6}"/>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888337 h 6858000"/>
                <a:gd name="connsiteX3" fmla="*/ 11740956 w 11836400"/>
                <a:gd name="connsiteY3" fmla="*/ 1888337 h 6858000"/>
                <a:gd name="connsiteX4" fmla="*/ 11836400 w 11836400"/>
                <a:gd name="connsiteY4" fmla="*/ 1983781 h 6858000"/>
                <a:gd name="connsiteX5" fmla="*/ 11836400 w 11836400"/>
                <a:gd name="connsiteY5" fmla="*/ 2365547 h 6858000"/>
                <a:gd name="connsiteX6" fmla="*/ 11740956 w 11836400"/>
                <a:gd name="connsiteY6" fmla="*/ 2460991 h 6858000"/>
                <a:gd name="connsiteX7" fmla="*/ 11379200 w 11836400"/>
                <a:gd name="connsiteY7" fmla="*/ 2460991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888337"/>
                  </a:lnTo>
                  <a:lnTo>
                    <a:pt x="11740956" y="1888337"/>
                  </a:lnTo>
                  <a:cubicBezTo>
                    <a:pt x="11793668" y="1888337"/>
                    <a:pt x="11836400" y="1931069"/>
                    <a:pt x="11836400" y="1983781"/>
                  </a:cubicBezTo>
                  <a:lnTo>
                    <a:pt x="11836400" y="2365547"/>
                  </a:lnTo>
                  <a:cubicBezTo>
                    <a:pt x="11836400" y="2418259"/>
                    <a:pt x="11793668" y="2460991"/>
                    <a:pt x="11740956" y="2460991"/>
                  </a:cubicBezTo>
                  <a:lnTo>
                    <a:pt x="11379200" y="2460991"/>
                  </a:lnTo>
                  <a:lnTo>
                    <a:pt x="11379200" y="6858000"/>
                  </a:lnTo>
                  <a:lnTo>
                    <a:pt x="0" y="6858000"/>
                  </a:lnTo>
                  <a:close/>
                </a:path>
              </a:pathLst>
            </a:custGeom>
            <a:solidFill>
              <a:schemeClr val="accent6">
                <a:lumMod val="60000"/>
                <a:lumOff val="4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6" name="Group 55">
              <a:extLst>
                <a:ext uri="{FF2B5EF4-FFF2-40B4-BE49-F238E27FC236}">
                  <a16:creationId xmlns:a16="http://schemas.microsoft.com/office/drawing/2014/main" id="{750D833E-AB8E-4AD1-AD90-4476A72F579D}"/>
                </a:ext>
              </a:extLst>
            </p:cNvPr>
            <p:cNvGrpSpPr/>
            <p:nvPr/>
          </p:nvGrpSpPr>
          <p:grpSpPr>
            <a:xfrm>
              <a:off x="8468182" y="871869"/>
              <a:ext cx="3299236" cy="2015936"/>
              <a:chOff x="8468182" y="871869"/>
              <a:chExt cx="3299236" cy="2015936"/>
            </a:xfrm>
          </p:grpSpPr>
          <p:sp>
            <p:nvSpPr>
              <p:cNvPr id="57" name="TextBox 56">
                <a:extLst>
                  <a:ext uri="{FF2B5EF4-FFF2-40B4-BE49-F238E27FC236}">
                    <a16:creationId xmlns:a16="http://schemas.microsoft.com/office/drawing/2014/main" id="{1898F4D0-B5E7-4FD7-831E-EA00B5E59FE1}"/>
                  </a:ext>
                </a:extLst>
              </p:cNvPr>
              <p:cNvSpPr txBox="1"/>
              <p:nvPr/>
            </p:nvSpPr>
            <p:spPr>
              <a:xfrm>
                <a:off x="11370217" y="1949899"/>
                <a:ext cx="397201" cy="461665"/>
              </a:xfrm>
              <a:prstGeom prst="rect">
                <a:avLst/>
              </a:prstGeom>
              <a:noFill/>
            </p:spPr>
            <p:txBody>
              <a:bodyPr wrap="square" rtlCol="0">
                <a:spAutoFit/>
              </a:bodyPr>
              <a:lstStyle/>
              <a:p>
                <a:pPr algn="ctr"/>
                <a:r>
                  <a:rPr lang="haw-US" sz="2400" b="1" dirty="0"/>
                  <a:t>3</a:t>
                </a:r>
                <a:endParaRPr lang="en-US" sz="2400" b="1" dirty="0"/>
              </a:p>
            </p:txBody>
          </p:sp>
          <p:sp>
            <p:nvSpPr>
              <p:cNvPr id="59" name="TextBox 58">
                <a:extLst>
                  <a:ext uri="{FF2B5EF4-FFF2-40B4-BE49-F238E27FC236}">
                    <a16:creationId xmlns:a16="http://schemas.microsoft.com/office/drawing/2014/main" id="{E5FAD5DB-6156-488C-9062-B63F0F80BE00}"/>
                  </a:ext>
                </a:extLst>
              </p:cNvPr>
              <p:cNvSpPr txBox="1"/>
              <p:nvPr/>
            </p:nvSpPr>
            <p:spPr>
              <a:xfrm>
                <a:off x="8468182"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3</a:t>
                </a:r>
                <a:endParaRPr lang="en-US" sz="12500" dirty="0">
                  <a:solidFill>
                    <a:schemeClr val="tx1">
                      <a:alpha val="14000"/>
                    </a:schemeClr>
                  </a:solidFill>
                </a:endParaRPr>
              </a:p>
            </p:txBody>
          </p:sp>
        </p:grpSp>
      </p:grpSp>
      <p:grpSp>
        <p:nvGrpSpPr>
          <p:cNvPr id="63" name="Group 62">
            <a:extLst>
              <a:ext uri="{FF2B5EF4-FFF2-40B4-BE49-F238E27FC236}">
                <a16:creationId xmlns:a16="http://schemas.microsoft.com/office/drawing/2014/main" id="{A2A2293B-C296-4FBF-846C-79EB8E22621E}"/>
              </a:ext>
            </a:extLst>
          </p:cNvPr>
          <p:cNvGrpSpPr/>
          <p:nvPr/>
        </p:nvGrpSpPr>
        <p:grpSpPr>
          <a:xfrm>
            <a:off x="-11072393" y="-27229"/>
            <a:ext cx="11836400" cy="6858000"/>
            <a:chOff x="0" y="0"/>
            <a:chExt cx="11836400" cy="6858000"/>
          </a:xfrm>
        </p:grpSpPr>
        <p:sp>
          <p:nvSpPr>
            <p:cNvPr id="64" name="Freeform: Shape 63">
              <a:extLst>
                <a:ext uri="{FF2B5EF4-FFF2-40B4-BE49-F238E27FC236}">
                  <a16:creationId xmlns:a16="http://schemas.microsoft.com/office/drawing/2014/main" id="{8E2454B9-E30D-45EC-BE50-365121DFE297}"/>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1052115 h 6858000"/>
                <a:gd name="connsiteX3" fmla="*/ 11740956 w 11836400"/>
                <a:gd name="connsiteY3" fmla="*/ 1052115 h 6858000"/>
                <a:gd name="connsiteX4" fmla="*/ 11836400 w 11836400"/>
                <a:gd name="connsiteY4" fmla="*/ 1147559 h 6858000"/>
                <a:gd name="connsiteX5" fmla="*/ 11836400 w 11836400"/>
                <a:gd name="connsiteY5" fmla="*/ 1529325 h 6858000"/>
                <a:gd name="connsiteX6" fmla="*/ 11740956 w 11836400"/>
                <a:gd name="connsiteY6" fmla="*/ 1624769 h 6858000"/>
                <a:gd name="connsiteX7" fmla="*/ 11379200 w 11836400"/>
                <a:gd name="connsiteY7" fmla="*/ 1624769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1052115"/>
                  </a:lnTo>
                  <a:lnTo>
                    <a:pt x="11740956" y="1052115"/>
                  </a:lnTo>
                  <a:cubicBezTo>
                    <a:pt x="11793668" y="1052115"/>
                    <a:pt x="11836400" y="1094847"/>
                    <a:pt x="11836400" y="1147559"/>
                  </a:cubicBezTo>
                  <a:lnTo>
                    <a:pt x="11836400" y="1529325"/>
                  </a:lnTo>
                  <a:cubicBezTo>
                    <a:pt x="11836400" y="1582037"/>
                    <a:pt x="11793668" y="1624769"/>
                    <a:pt x="11740956" y="1624769"/>
                  </a:cubicBezTo>
                  <a:lnTo>
                    <a:pt x="11379200" y="1624769"/>
                  </a:lnTo>
                  <a:lnTo>
                    <a:pt x="11379200" y="6858000"/>
                  </a:lnTo>
                  <a:lnTo>
                    <a:pt x="0" y="6858000"/>
                  </a:lnTo>
                  <a:close/>
                </a:path>
              </a:pathLst>
            </a:custGeom>
            <a:solidFill>
              <a:schemeClr val="accent6"/>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TextBox 64">
              <a:extLst>
                <a:ext uri="{FF2B5EF4-FFF2-40B4-BE49-F238E27FC236}">
                  <a16:creationId xmlns:a16="http://schemas.microsoft.com/office/drawing/2014/main" id="{F3A611D3-9B7C-4FB8-B3CA-8818DF1BBC11}"/>
                </a:ext>
              </a:extLst>
            </p:cNvPr>
            <p:cNvSpPr txBox="1"/>
            <p:nvPr/>
          </p:nvSpPr>
          <p:spPr>
            <a:xfrm>
              <a:off x="8282783" y="777160"/>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2</a:t>
              </a:r>
              <a:endParaRPr lang="en-US" sz="12500" dirty="0">
                <a:solidFill>
                  <a:schemeClr val="tx1">
                    <a:alpha val="14000"/>
                  </a:schemeClr>
                </a:solidFill>
              </a:endParaRPr>
            </a:p>
          </p:txBody>
        </p:sp>
        <p:sp>
          <p:nvSpPr>
            <p:cNvPr id="66" name="TextBox 65">
              <a:extLst>
                <a:ext uri="{FF2B5EF4-FFF2-40B4-BE49-F238E27FC236}">
                  <a16:creationId xmlns:a16="http://schemas.microsoft.com/office/drawing/2014/main" id="{76F42DCC-A91E-40F6-9485-443B083E7959}"/>
                </a:ext>
              </a:extLst>
            </p:cNvPr>
            <p:cNvSpPr txBox="1"/>
            <p:nvPr/>
          </p:nvSpPr>
          <p:spPr>
            <a:xfrm>
              <a:off x="11414420" y="1101321"/>
              <a:ext cx="350875" cy="461665"/>
            </a:xfrm>
            <a:prstGeom prst="rect">
              <a:avLst/>
            </a:prstGeom>
            <a:noFill/>
          </p:spPr>
          <p:txBody>
            <a:bodyPr wrap="square" rtlCol="0">
              <a:spAutoFit/>
            </a:bodyPr>
            <a:lstStyle/>
            <a:p>
              <a:pPr algn="ctr"/>
              <a:r>
                <a:rPr lang="haw-US" sz="2400" b="1" dirty="0"/>
                <a:t>2</a:t>
              </a:r>
              <a:endParaRPr lang="en-US" sz="2400" b="1" dirty="0"/>
            </a:p>
          </p:txBody>
        </p:sp>
      </p:grpSp>
      <p:grpSp>
        <p:nvGrpSpPr>
          <p:cNvPr id="70" name="Group 69">
            <a:extLst>
              <a:ext uri="{FF2B5EF4-FFF2-40B4-BE49-F238E27FC236}">
                <a16:creationId xmlns:a16="http://schemas.microsoft.com/office/drawing/2014/main" id="{161CE413-DDA0-4D53-BE5F-E560D9A5AE92}"/>
              </a:ext>
            </a:extLst>
          </p:cNvPr>
          <p:cNvGrpSpPr/>
          <p:nvPr/>
        </p:nvGrpSpPr>
        <p:grpSpPr>
          <a:xfrm>
            <a:off x="-11072393" y="-33634"/>
            <a:ext cx="11836400" cy="6858000"/>
            <a:chOff x="0" y="0"/>
            <a:chExt cx="11836400" cy="6858000"/>
          </a:xfrm>
        </p:grpSpPr>
        <p:sp>
          <p:nvSpPr>
            <p:cNvPr id="71" name="Freeform: Shape 70">
              <a:extLst>
                <a:ext uri="{FF2B5EF4-FFF2-40B4-BE49-F238E27FC236}">
                  <a16:creationId xmlns:a16="http://schemas.microsoft.com/office/drawing/2014/main" id="{95D2B066-8AFD-42C2-B1C5-1874B7A49E98}"/>
                </a:ext>
              </a:extLst>
            </p:cNvPr>
            <p:cNvSpPr/>
            <p:nvPr/>
          </p:nvSpPr>
          <p:spPr>
            <a:xfrm>
              <a:off x="0" y="0"/>
              <a:ext cx="11836400" cy="6858000"/>
            </a:xfrm>
            <a:custGeom>
              <a:avLst/>
              <a:gdLst>
                <a:gd name="connsiteX0" fmla="*/ 0 w 11836400"/>
                <a:gd name="connsiteY0" fmla="*/ 0 h 6858000"/>
                <a:gd name="connsiteX1" fmla="*/ 11379200 w 11836400"/>
                <a:gd name="connsiteY1" fmla="*/ 0 h 6858000"/>
                <a:gd name="connsiteX2" fmla="*/ 11379200 w 11836400"/>
                <a:gd name="connsiteY2" fmla="*/ 215893 h 6858000"/>
                <a:gd name="connsiteX3" fmla="*/ 11740956 w 11836400"/>
                <a:gd name="connsiteY3" fmla="*/ 215893 h 6858000"/>
                <a:gd name="connsiteX4" fmla="*/ 11836400 w 11836400"/>
                <a:gd name="connsiteY4" fmla="*/ 311337 h 6858000"/>
                <a:gd name="connsiteX5" fmla="*/ 11836400 w 11836400"/>
                <a:gd name="connsiteY5" fmla="*/ 693103 h 6858000"/>
                <a:gd name="connsiteX6" fmla="*/ 11740956 w 11836400"/>
                <a:gd name="connsiteY6" fmla="*/ 788547 h 6858000"/>
                <a:gd name="connsiteX7" fmla="*/ 11379200 w 11836400"/>
                <a:gd name="connsiteY7" fmla="*/ 788547 h 6858000"/>
                <a:gd name="connsiteX8" fmla="*/ 11379200 w 11836400"/>
                <a:gd name="connsiteY8" fmla="*/ 6858000 h 6858000"/>
                <a:gd name="connsiteX9" fmla="*/ 0 w 118364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6400" h="6858000">
                  <a:moveTo>
                    <a:pt x="0" y="0"/>
                  </a:moveTo>
                  <a:lnTo>
                    <a:pt x="11379200" y="0"/>
                  </a:lnTo>
                  <a:lnTo>
                    <a:pt x="11379200" y="215893"/>
                  </a:lnTo>
                  <a:lnTo>
                    <a:pt x="11740956" y="215893"/>
                  </a:lnTo>
                  <a:cubicBezTo>
                    <a:pt x="11793668" y="215893"/>
                    <a:pt x="11836400" y="258625"/>
                    <a:pt x="11836400" y="311337"/>
                  </a:cubicBezTo>
                  <a:lnTo>
                    <a:pt x="11836400" y="693103"/>
                  </a:lnTo>
                  <a:cubicBezTo>
                    <a:pt x="11836400" y="745815"/>
                    <a:pt x="11793668" y="788547"/>
                    <a:pt x="11740956" y="788547"/>
                  </a:cubicBezTo>
                  <a:lnTo>
                    <a:pt x="11379200" y="788547"/>
                  </a:lnTo>
                  <a:lnTo>
                    <a:pt x="11379200" y="6858000"/>
                  </a:lnTo>
                  <a:lnTo>
                    <a:pt x="0" y="6858000"/>
                  </a:lnTo>
                  <a:close/>
                </a:path>
              </a:pathLst>
            </a:custGeom>
            <a:solidFill>
              <a:schemeClr val="accent6">
                <a:lumMod val="75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FD1EA330-932E-49E6-8783-19B13A25E476}"/>
                </a:ext>
              </a:extLst>
            </p:cNvPr>
            <p:cNvGrpSpPr/>
            <p:nvPr/>
          </p:nvGrpSpPr>
          <p:grpSpPr>
            <a:xfrm>
              <a:off x="8468181" y="240084"/>
              <a:ext cx="3280796" cy="4632818"/>
              <a:chOff x="8468181" y="240084"/>
              <a:chExt cx="3280796" cy="4632818"/>
            </a:xfrm>
          </p:grpSpPr>
          <p:sp>
            <p:nvSpPr>
              <p:cNvPr id="73" name="TextBox 72">
                <a:extLst>
                  <a:ext uri="{FF2B5EF4-FFF2-40B4-BE49-F238E27FC236}">
                    <a16:creationId xmlns:a16="http://schemas.microsoft.com/office/drawing/2014/main" id="{3FC9945B-2B4C-40EF-8E8C-038428A02B0D}"/>
                  </a:ext>
                </a:extLst>
              </p:cNvPr>
              <p:cNvSpPr txBox="1"/>
              <p:nvPr/>
            </p:nvSpPr>
            <p:spPr>
              <a:xfrm>
                <a:off x="8468181" y="871869"/>
                <a:ext cx="2519916" cy="2015936"/>
              </a:xfrm>
              <a:prstGeom prst="rect">
                <a:avLst/>
              </a:prstGeom>
              <a:noFill/>
              <a:effectLst>
                <a:outerShdw blurRad="50800" dist="50800" dir="5400000" algn="ctr" rotWithShape="0">
                  <a:srgbClr val="000000"/>
                </a:outerShdw>
              </a:effectLst>
            </p:spPr>
            <p:txBody>
              <a:bodyPr wrap="square" rtlCol="0">
                <a:spAutoFit/>
              </a:bodyPr>
              <a:lstStyle/>
              <a:p>
                <a:pPr algn="ctr"/>
                <a:r>
                  <a:rPr lang="en-US" sz="12500" dirty="0">
                    <a:solidFill>
                      <a:schemeClr val="tx1">
                        <a:alpha val="14000"/>
                      </a:schemeClr>
                    </a:solidFill>
                  </a:rPr>
                  <a:t>0</a:t>
                </a:r>
                <a:r>
                  <a:rPr lang="haw-US" sz="12500" dirty="0">
                    <a:solidFill>
                      <a:schemeClr val="tx1">
                        <a:alpha val="14000"/>
                      </a:schemeClr>
                    </a:solidFill>
                  </a:rPr>
                  <a:t>1</a:t>
                </a:r>
                <a:endParaRPr lang="en-US" sz="12500" dirty="0">
                  <a:solidFill>
                    <a:schemeClr val="tx1">
                      <a:alpha val="14000"/>
                    </a:schemeClr>
                  </a:solidFill>
                </a:endParaRPr>
              </a:p>
            </p:txBody>
          </p:sp>
          <p:sp>
            <p:nvSpPr>
              <p:cNvPr id="74" name="TextBox 73">
                <a:extLst>
                  <a:ext uri="{FF2B5EF4-FFF2-40B4-BE49-F238E27FC236}">
                    <a16:creationId xmlns:a16="http://schemas.microsoft.com/office/drawing/2014/main" id="{E04A9046-F400-4776-B0DE-1B5710DE7977}"/>
                  </a:ext>
                </a:extLst>
              </p:cNvPr>
              <p:cNvSpPr txBox="1"/>
              <p:nvPr/>
            </p:nvSpPr>
            <p:spPr>
              <a:xfrm>
                <a:off x="11398102" y="240084"/>
                <a:ext cx="350875" cy="461665"/>
              </a:xfrm>
              <a:prstGeom prst="rect">
                <a:avLst/>
              </a:prstGeom>
              <a:noFill/>
            </p:spPr>
            <p:txBody>
              <a:bodyPr wrap="square" rtlCol="0">
                <a:spAutoFit/>
              </a:bodyPr>
              <a:lstStyle/>
              <a:p>
                <a:pPr algn="ctr"/>
                <a:r>
                  <a:rPr lang="haw-US" sz="2400" b="1" dirty="0"/>
                  <a:t>1</a:t>
                </a:r>
                <a:endParaRPr lang="en-US" sz="2400" b="1" dirty="0"/>
              </a:p>
            </p:txBody>
          </p:sp>
          <p:sp>
            <p:nvSpPr>
              <p:cNvPr id="75" name="TextBox 74">
                <a:extLst>
                  <a:ext uri="{FF2B5EF4-FFF2-40B4-BE49-F238E27FC236}">
                    <a16:creationId xmlns:a16="http://schemas.microsoft.com/office/drawing/2014/main" id="{E6973618-6344-4EF9-8968-6E7396943CE2}"/>
                  </a:ext>
                </a:extLst>
              </p:cNvPr>
              <p:cNvSpPr txBox="1"/>
              <p:nvPr/>
            </p:nvSpPr>
            <p:spPr>
              <a:xfrm>
                <a:off x="9032150" y="2095625"/>
                <a:ext cx="1525772" cy="553998"/>
              </a:xfrm>
              <a:prstGeom prst="rect">
                <a:avLst/>
              </a:prstGeom>
              <a:noFill/>
            </p:spPr>
            <p:txBody>
              <a:bodyPr wrap="square" rtlCol="0">
                <a:spAutoFit/>
              </a:bodyPr>
              <a:lstStyle/>
              <a:p>
                <a:r>
                  <a:rPr lang="en-US" sz="3000" dirty="0">
                    <a:solidFill>
                      <a:schemeClr val="bg1"/>
                    </a:solidFill>
                  </a:rPr>
                  <a:t>Agenda</a:t>
                </a:r>
              </a:p>
            </p:txBody>
          </p:sp>
          <p:sp>
            <p:nvSpPr>
              <p:cNvPr id="76" name="TextBox 75">
                <a:extLst>
                  <a:ext uri="{FF2B5EF4-FFF2-40B4-BE49-F238E27FC236}">
                    <a16:creationId xmlns:a16="http://schemas.microsoft.com/office/drawing/2014/main" id="{CD75E1CD-0209-4C6C-B783-7A3B0DBBBE12}"/>
                  </a:ext>
                </a:extLst>
              </p:cNvPr>
              <p:cNvSpPr txBox="1"/>
              <p:nvPr/>
            </p:nvSpPr>
            <p:spPr>
              <a:xfrm>
                <a:off x="8612545" y="2683731"/>
                <a:ext cx="2231188" cy="646331"/>
              </a:xfrm>
              <a:prstGeom prst="rect">
                <a:avLst/>
              </a:prstGeom>
              <a:noFill/>
            </p:spPr>
            <p:txBody>
              <a:bodyPr wrap="none" rtlCol="0">
                <a:spAutoFit/>
              </a:bodyPr>
              <a:lstStyle/>
              <a:p>
                <a:pPr algn="ctr"/>
                <a:r>
                  <a:rPr lang="en-US" dirty="0"/>
                  <a:t>Overview of what we </a:t>
                </a:r>
              </a:p>
              <a:p>
                <a:pPr algn="ctr"/>
                <a:r>
                  <a:rPr lang="en-US" dirty="0"/>
                  <a:t>will be covering today</a:t>
                </a:r>
              </a:p>
            </p:txBody>
          </p:sp>
          <p:pic>
            <p:nvPicPr>
              <p:cNvPr id="77" name="Graphic 76" descr="Checklist with solid fill">
                <a:extLst>
                  <a:ext uri="{FF2B5EF4-FFF2-40B4-BE49-F238E27FC236}">
                    <a16:creationId xmlns:a16="http://schemas.microsoft.com/office/drawing/2014/main" id="{A853F747-BB97-4FF9-A1CA-A88A48C4074C}"/>
                  </a:ext>
                </a:extLst>
              </p:cNvPr>
              <p:cNvPicPr>
                <a:picLocks noChangeAspect="1"/>
              </p:cNvPicPr>
              <p:nvPr/>
            </p:nvPicPr>
            <p:blipFill>
              <a:blip r:embed="rId2">
                <a:alphaModFix amt="44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32150" y="3480923"/>
                <a:ext cx="1391979" cy="1391979"/>
              </a:xfrm>
              <a:prstGeom prst="rect">
                <a:avLst/>
              </a:prstGeom>
            </p:spPr>
          </p:pic>
        </p:grpSp>
      </p:grpSp>
      <p:sp>
        <p:nvSpPr>
          <p:cNvPr id="49" name="TextBox 48">
            <a:extLst>
              <a:ext uri="{FF2B5EF4-FFF2-40B4-BE49-F238E27FC236}">
                <a16:creationId xmlns:a16="http://schemas.microsoft.com/office/drawing/2014/main" id="{70658185-3D9D-45D1-88F9-DDE60DFAA168}"/>
              </a:ext>
            </a:extLst>
          </p:cNvPr>
          <p:cNvSpPr txBox="1"/>
          <p:nvPr/>
        </p:nvSpPr>
        <p:spPr>
          <a:xfrm>
            <a:off x="400749" y="2146285"/>
            <a:ext cx="2937244" cy="1015663"/>
          </a:xfrm>
          <a:prstGeom prst="rect">
            <a:avLst/>
          </a:prstGeom>
          <a:noFill/>
        </p:spPr>
        <p:txBody>
          <a:bodyPr wrap="square" rtlCol="0">
            <a:spAutoFit/>
          </a:bodyPr>
          <a:lstStyle/>
          <a:p>
            <a:pPr algn="ctr"/>
            <a:r>
              <a:rPr lang="haw-US" sz="3000" dirty="0"/>
              <a:t>Supplemental </a:t>
            </a:r>
            <a:endParaRPr lang="en-US" sz="3000" dirty="0"/>
          </a:p>
          <a:p>
            <a:pPr algn="ctr"/>
            <a:r>
              <a:rPr lang="haw-US" sz="3000" dirty="0"/>
              <a:t>Information</a:t>
            </a:r>
            <a:endParaRPr lang="en-US" sz="3000" dirty="0"/>
          </a:p>
        </p:txBody>
      </p:sp>
      <p:sp>
        <p:nvSpPr>
          <p:cNvPr id="51" name="TextBox 50">
            <a:extLst>
              <a:ext uri="{FF2B5EF4-FFF2-40B4-BE49-F238E27FC236}">
                <a16:creationId xmlns:a16="http://schemas.microsoft.com/office/drawing/2014/main" id="{3FBA5C8C-1F12-407B-A3B8-25D66C5840D4}"/>
              </a:ext>
            </a:extLst>
          </p:cNvPr>
          <p:cNvSpPr txBox="1"/>
          <p:nvPr/>
        </p:nvSpPr>
        <p:spPr>
          <a:xfrm>
            <a:off x="377575" y="3274947"/>
            <a:ext cx="3100061" cy="369332"/>
          </a:xfrm>
          <a:prstGeom prst="rect">
            <a:avLst/>
          </a:prstGeom>
          <a:noFill/>
        </p:spPr>
        <p:txBody>
          <a:bodyPr wrap="square" rtlCol="0">
            <a:spAutoFit/>
          </a:bodyPr>
          <a:lstStyle/>
          <a:p>
            <a:pPr algn="ctr"/>
            <a:r>
              <a:rPr lang="haw-US" dirty="0"/>
              <a:t>Things to take note of</a:t>
            </a:r>
            <a:endParaRPr lang="en-US" dirty="0"/>
          </a:p>
        </p:txBody>
      </p:sp>
      <p:pic>
        <p:nvPicPr>
          <p:cNvPr id="52" name="Graphic 51" descr="Exclamation mark with solid fill">
            <a:extLst>
              <a:ext uri="{FF2B5EF4-FFF2-40B4-BE49-F238E27FC236}">
                <a16:creationId xmlns:a16="http://schemas.microsoft.com/office/drawing/2014/main" id="{768C4F44-5111-4EF4-A4AB-B62536EB4864}"/>
              </a:ext>
            </a:extLst>
          </p:cNvPr>
          <p:cNvPicPr>
            <a:picLocks noChangeAspect="1"/>
          </p:cNvPicPr>
          <p:nvPr/>
        </p:nvPicPr>
        <p:blipFill>
          <a:blip r:embed="rId4">
            <a:alphaModFix amt="34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80420" y="3750633"/>
            <a:ext cx="914400" cy="914400"/>
          </a:xfrm>
          <a:prstGeom prst="rect">
            <a:avLst/>
          </a:prstGeom>
        </p:spPr>
      </p:pic>
      <p:graphicFrame>
        <p:nvGraphicFramePr>
          <p:cNvPr id="53" name="Diagram 52">
            <a:extLst>
              <a:ext uri="{FF2B5EF4-FFF2-40B4-BE49-F238E27FC236}">
                <a16:creationId xmlns:a16="http://schemas.microsoft.com/office/drawing/2014/main" id="{204B8DBB-FB1E-4F4A-AF8F-71A89D02C284}"/>
              </a:ext>
            </a:extLst>
          </p:cNvPr>
          <p:cNvGraphicFramePr/>
          <p:nvPr>
            <p:extLst>
              <p:ext uri="{D42A27DB-BD31-4B8C-83A1-F6EECF244321}">
                <p14:modId xmlns:p14="http://schemas.microsoft.com/office/powerpoint/2010/main" val="1020389893"/>
              </p:ext>
            </p:extLst>
          </p:nvPr>
        </p:nvGraphicFramePr>
        <p:xfrm>
          <a:off x="4875396" y="3825440"/>
          <a:ext cx="6580600" cy="269239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58" name="Straight Connector 57">
            <a:extLst>
              <a:ext uri="{FF2B5EF4-FFF2-40B4-BE49-F238E27FC236}">
                <a16:creationId xmlns:a16="http://schemas.microsoft.com/office/drawing/2014/main" id="{305C8EC4-ED61-4A04-85FE-E55B85119CFE}"/>
              </a:ext>
            </a:extLst>
          </p:cNvPr>
          <p:cNvCxnSpPr>
            <a:cxnSpLocks/>
          </p:cNvCxnSpPr>
          <p:nvPr/>
        </p:nvCxnSpPr>
        <p:spPr>
          <a:xfrm flipV="1">
            <a:off x="3844240" y="3622152"/>
            <a:ext cx="7925066" cy="22128"/>
          </a:xfrm>
          <a:prstGeom prst="line">
            <a:avLst/>
          </a:prstGeom>
          <a:ln w="3810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55D70F3-3074-4E84-A9AF-4F5505D9F202}"/>
              </a:ext>
            </a:extLst>
          </p:cNvPr>
          <p:cNvSpPr txBox="1"/>
          <p:nvPr/>
        </p:nvSpPr>
        <p:spPr>
          <a:xfrm>
            <a:off x="3605569" y="3829664"/>
            <a:ext cx="2674189" cy="646331"/>
          </a:xfrm>
          <a:prstGeom prst="rect">
            <a:avLst/>
          </a:prstGeom>
          <a:noFill/>
        </p:spPr>
        <p:txBody>
          <a:bodyPr wrap="square" rtlCol="0">
            <a:spAutoFit/>
          </a:bodyPr>
          <a:lstStyle/>
          <a:p>
            <a:r>
              <a:rPr lang="en-US" sz="3600" b="1" dirty="0">
                <a:solidFill>
                  <a:schemeClr val="bg1"/>
                </a:solidFill>
              </a:rPr>
              <a:t>NEXT STEPS</a:t>
            </a:r>
          </a:p>
        </p:txBody>
      </p:sp>
      <p:pic>
        <p:nvPicPr>
          <p:cNvPr id="61" name="Picture 2">
            <a:extLst>
              <a:ext uri="{FF2B5EF4-FFF2-40B4-BE49-F238E27FC236}">
                <a16:creationId xmlns:a16="http://schemas.microsoft.com/office/drawing/2014/main" id="{F1993AF3-63B4-4A54-81A2-57B1B36E7638}"/>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9267" r="3810" b="19913"/>
          <a:stretch/>
        </p:blipFill>
        <p:spPr bwMode="auto">
          <a:xfrm>
            <a:off x="8014458" y="191630"/>
            <a:ext cx="2745691" cy="871058"/>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2872A111-EE9D-480F-9819-1C1ADAC69BE2}"/>
              </a:ext>
            </a:extLst>
          </p:cNvPr>
          <p:cNvSpPr txBox="1"/>
          <p:nvPr/>
        </p:nvSpPr>
        <p:spPr>
          <a:xfrm>
            <a:off x="3672420" y="325606"/>
            <a:ext cx="5158161" cy="646331"/>
          </a:xfrm>
          <a:prstGeom prst="rect">
            <a:avLst/>
          </a:prstGeom>
          <a:noFill/>
        </p:spPr>
        <p:txBody>
          <a:bodyPr wrap="square" rtlCol="0">
            <a:spAutoFit/>
          </a:bodyPr>
          <a:lstStyle/>
          <a:p>
            <a:r>
              <a:rPr lang="en-US" sz="3600" b="1" dirty="0">
                <a:solidFill>
                  <a:schemeClr val="bg1"/>
                </a:solidFill>
              </a:rPr>
              <a:t>SAVING TEMPLATES</a:t>
            </a:r>
          </a:p>
        </p:txBody>
      </p:sp>
      <p:sp>
        <p:nvSpPr>
          <p:cNvPr id="67" name="TextBox 66">
            <a:extLst>
              <a:ext uri="{FF2B5EF4-FFF2-40B4-BE49-F238E27FC236}">
                <a16:creationId xmlns:a16="http://schemas.microsoft.com/office/drawing/2014/main" id="{D01D5DE7-5B4D-425B-86D8-D2BF339DF375}"/>
              </a:ext>
            </a:extLst>
          </p:cNvPr>
          <p:cNvSpPr txBox="1"/>
          <p:nvPr/>
        </p:nvSpPr>
        <p:spPr>
          <a:xfrm>
            <a:off x="3936680" y="1146401"/>
            <a:ext cx="8066058" cy="2308324"/>
          </a:xfrm>
          <a:prstGeom prst="rect">
            <a:avLst/>
          </a:prstGeom>
          <a:noFill/>
        </p:spPr>
        <p:txBody>
          <a:bodyPr wrap="square" rtlCol="0">
            <a:spAutoFit/>
          </a:bodyPr>
          <a:lstStyle/>
          <a:p>
            <a:pPr marL="285750" indent="-285750" rtl="0" fontAlgn="base">
              <a:spcBef>
                <a:spcPts val="0"/>
              </a:spcBef>
              <a:buFont typeface="Wingdings" panose="05000000000000000000" pitchFamily="2" charset="2"/>
              <a:buChar char="q"/>
            </a:pPr>
            <a:r>
              <a:rPr lang="en-US" b="0" i="0" u="none" strike="noStrike" dirty="0">
                <a:solidFill>
                  <a:schemeClr val="bg1"/>
                </a:solidFill>
                <a:effectLst/>
              </a:rPr>
              <a:t>If  the Dept Chair is </a:t>
            </a:r>
            <a:r>
              <a:rPr lang="en-US" i="0" u="none" strike="noStrike" dirty="0">
                <a:solidFill>
                  <a:schemeClr val="bg1"/>
                </a:solidFill>
                <a:effectLst/>
              </a:rPr>
              <a:t>still working on the template, </a:t>
            </a:r>
            <a:r>
              <a:rPr lang="en-US" b="0" i="0" u="none" strike="noStrike" dirty="0">
                <a:solidFill>
                  <a:schemeClr val="bg1"/>
                </a:solidFill>
                <a:effectLst/>
              </a:rPr>
              <a:t>save as [Draft] </a:t>
            </a:r>
          </a:p>
          <a:p>
            <a:pPr marL="285750" indent="-285750" rtl="0" fontAlgn="base">
              <a:spcBef>
                <a:spcPts val="0"/>
              </a:spcBef>
              <a:buFont typeface="Wingdings" panose="05000000000000000000" pitchFamily="2" charset="2"/>
              <a:buChar char="q"/>
            </a:pPr>
            <a:r>
              <a:rPr lang="en-US" b="0" i="0" u="none" strike="noStrike" dirty="0">
                <a:solidFill>
                  <a:schemeClr val="bg1"/>
                </a:solidFill>
                <a:effectLst/>
              </a:rPr>
              <a:t>If th</a:t>
            </a:r>
            <a:r>
              <a:rPr lang="en-US" dirty="0">
                <a:solidFill>
                  <a:schemeClr val="bg1"/>
                </a:solidFill>
              </a:rPr>
              <a:t>e Dept Chair is finished</a:t>
            </a:r>
            <a:r>
              <a:rPr lang="en-US" b="0" i="0" u="none" strike="noStrike" dirty="0">
                <a:solidFill>
                  <a:schemeClr val="bg1"/>
                </a:solidFill>
                <a:effectLst/>
              </a:rPr>
              <a:t>, save by selecting [For Review] and it will be forwarded to Dean/Associate Dean to finalize. Once saved [For Review], Dept Chair’s will no longer be able to edit. </a:t>
            </a:r>
          </a:p>
          <a:p>
            <a:pPr marL="285750" indent="-285750" rtl="0" fontAlgn="base">
              <a:spcBef>
                <a:spcPts val="0"/>
              </a:spcBef>
              <a:buFont typeface="Wingdings" panose="05000000000000000000" pitchFamily="2" charset="2"/>
              <a:buChar char="q"/>
            </a:pPr>
            <a:r>
              <a:rPr lang="en-US" b="0" i="0" u="none" strike="noStrike" dirty="0">
                <a:solidFill>
                  <a:schemeClr val="bg1"/>
                </a:solidFill>
                <a:effectLst/>
              </a:rPr>
              <a:t>If you are Dean/Associate Dean and you’ve reviewed and approve, select [Final and Approved] and click Save</a:t>
            </a:r>
          </a:p>
          <a:p>
            <a:pPr marL="285750" indent="-285750" rtl="0" fontAlgn="base">
              <a:spcBef>
                <a:spcPts val="0"/>
              </a:spcBef>
              <a:buFont typeface="Wingdings" panose="05000000000000000000" pitchFamily="2" charset="2"/>
              <a:buChar char="q"/>
            </a:pPr>
            <a:r>
              <a:rPr lang="en-US" dirty="0">
                <a:solidFill>
                  <a:schemeClr val="bg1"/>
                </a:solidFill>
              </a:rPr>
              <a:t>If you are Dean/Associate Dean and additional information is needed you can select [Draft] </a:t>
            </a:r>
            <a:r>
              <a:rPr lang="haw-US" dirty="0">
                <a:solidFill>
                  <a:schemeClr val="bg1"/>
                </a:solidFill>
              </a:rPr>
              <a:t>then </a:t>
            </a:r>
            <a:r>
              <a:rPr lang="en-US" dirty="0">
                <a:solidFill>
                  <a:schemeClr val="bg1"/>
                </a:solidFill>
              </a:rPr>
              <a:t>click Save to send it back to Dept Chair</a:t>
            </a:r>
            <a:endParaRPr lang="en-US" dirty="0"/>
          </a:p>
        </p:txBody>
      </p:sp>
    </p:spTree>
    <p:extLst>
      <p:ext uri="{BB962C8B-B14F-4D97-AF65-F5344CB8AC3E}">
        <p14:creationId xmlns:p14="http://schemas.microsoft.com/office/powerpoint/2010/main" val="37866107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med" p14:dur="700">
        <p159:morph option="byObject"/>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1794</Words>
  <Application>Microsoft Office PowerPoint</Application>
  <PresentationFormat>Widescreen</PresentationFormat>
  <Paragraphs>350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Voong</dc:creator>
  <cp:lastModifiedBy>Linda Voong</cp:lastModifiedBy>
  <cp:revision>96</cp:revision>
  <dcterms:created xsi:type="dcterms:W3CDTF">2023-09-06T21:23:54Z</dcterms:created>
  <dcterms:modified xsi:type="dcterms:W3CDTF">2023-09-08T21:22:31Z</dcterms:modified>
</cp:coreProperties>
</file>