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Nunito" pitchFamily="2" charset="77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92CFBD-A2C9-46E5-898E-CC7FF418B58D}">
  <a:tblStyle styleId="{2092CFBD-A2C9-46E5-898E-CC7FF418B5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5"/>
    <p:restoredTop sz="94694"/>
  </p:normalViewPr>
  <p:slideViewPr>
    <p:cSldViewPr snapToGrid="0">
      <p:cViewPr varScale="1">
        <p:scale>
          <a:sx n="161" d="100"/>
          <a:sy n="161" d="100"/>
        </p:scale>
        <p:origin x="552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Linda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d040214d3d_0_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d040214d3d_0_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Jenny -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SA, Search Chair, Any other committee members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ask the attendees if they found other concerns related to this in their experience…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d040214d3d_0_5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d040214d3d_0_5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Linda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d040214d3d_0_5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d040214d3d_0_5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Jenny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The goal of the recruitment is that we are not violating EEO/AA laws, state and UH guidelines, and are being compliant in their recruitment efforts: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Examples- Did the job ad get posted nationally for tenure track positions, did we leave the posting open for X amount of time - compliance with Fed, State laws, and UH guidelines.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Is on the committee, with this perspective- you have the ability to observe the recruitment practice and see how it is implemented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Examples: What is your practice- posting - where aside from national postings- who is the audience, who are you targeting - demographically?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They answer protected class questions- if something comes up- you verify what is lawful/unlawful with HR folks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Example: HR will remind you to be proactive in including accessibility needs for accommodation requests, Advocates will ensure that we are being inclusive of all applicants including those with disabilities/needs so are you question, what are we doing in our recruitment practice to ensure they are treated fairly- we can reach out to HR to seek what resources are available for those with hearing disabilities.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d040214d3d_0_5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d040214d3d_0_5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Linda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fdc365b55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fdc365b55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Jenny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f659ea6d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f659ea6dc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Linda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f659ea6dc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f659ea6dc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Jenny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fdc365b55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fdc365b55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Linda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waii.edu/ohr/contact-us/director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anoa.hawaii.edu/ovcaa/wp-content/uploads/2021/02/Search-Process-Guidelines-2022.pdf" TargetMode="External"/><Relationship Id="rId4" Type="http://schemas.openxmlformats.org/officeDocument/2006/relationships/hyperlink" Target="https://www.hawaii.edu/offices/eeo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824000" y="921230"/>
            <a:ext cx="4255500" cy="256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Doe</a:t>
            </a:r>
            <a:r>
              <a:rPr lang="en" sz="3800">
                <a:solidFill>
                  <a:srgbClr val="222222"/>
                </a:solidFill>
                <a:highlight>
                  <a:srgbClr val="FFFFFF"/>
                </a:highlight>
              </a:rPr>
              <a:t>s an Advocate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’</a:t>
            </a:r>
            <a:r>
              <a:rPr lang="en" sz="3800">
                <a:solidFill>
                  <a:srgbClr val="222222"/>
                </a:solidFill>
                <a:highlight>
                  <a:srgbClr val="FFFFFF"/>
                </a:highlight>
              </a:rPr>
              <a:t>s Role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include</a:t>
            </a:r>
            <a:r>
              <a:rPr lang="en" sz="3800">
                <a:solidFill>
                  <a:srgbClr val="222222"/>
                </a:solidFill>
                <a:highlight>
                  <a:srgbClr val="FFFFFF"/>
                </a:highlight>
              </a:rPr>
              <a:t> being knowledgeable in HR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topics</a:t>
            </a:r>
            <a:r>
              <a:rPr lang="en" sz="3800">
                <a:solidFill>
                  <a:srgbClr val="222222"/>
                </a:solidFill>
                <a:highlight>
                  <a:srgbClr val="FFFFFF"/>
                </a:highlight>
              </a:rPr>
              <a:t>?</a:t>
            </a:r>
            <a:endParaRPr sz="790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Jenny Engels &amp; Linda Voong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446400"/>
            <a:ext cx="75057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	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197600"/>
            <a:ext cx="7505700" cy="32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25"/>
              <a:t>We have received a number of feedback via the evaluation forms requesting clarification on the roles between a Human Resource Specialist (HR) and a Search Advocate (SA).</a:t>
            </a:r>
            <a:endParaRPr sz="182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25"/>
              <a:t>Advocates have found:</a:t>
            </a:r>
            <a:endParaRPr sz="1825"/>
          </a:p>
          <a:p>
            <a:pPr marL="457200" lvl="0" indent="-327145" algn="l" rtl="0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en" sz="1825"/>
              <a:t>Committee expectation of Advocates is to be knowledgeable in HR legal matters; </a:t>
            </a:r>
            <a:endParaRPr sz="1825"/>
          </a:p>
          <a:p>
            <a:pPr marL="457200" lvl="0" indent="-327145" algn="l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 sz="1825"/>
              <a:t>To serve as the HR representative;</a:t>
            </a:r>
            <a:endParaRPr sz="1825"/>
          </a:p>
          <a:p>
            <a:pPr marL="457200" lvl="0" indent="-327145" algn="l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 sz="1825"/>
              <a:t>To hold committee members accountable for violating/encroaching on protected rights </a:t>
            </a:r>
            <a:endParaRPr sz="182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25"/>
              <a:t>Committees have found:</a:t>
            </a:r>
            <a:endParaRPr sz="1825"/>
          </a:p>
          <a:p>
            <a:pPr marL="457200" lvl="0" indent="-327145" algn="l" rtl="0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en" sz="1825"/>
              <a:t>Advocates do not understand the laws governing diversity hiring </a:t>
            </a:r>
            <a:endParaRPr sz="1825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598950" y="4394800"/>
            <a:ext cx="4312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*These comments were stated in evaluation forms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Google Shape;141;p15"/>
          <p:cNvGraphicFramePr/>
          <p:nvPr>
            <p:extLst>
              <p:ext uri="{D42A27DB-BD31-4B8C-83A1-F6EECF244321}">
                <p14:modId xmlns:p14="http://schemas.microsoft.com/office/powerpoint/2010/main" val="3870661545"/>
              </p:ext>
            </p:extLst>
          </p:nvPr>
        </p:nvGraphicFramePr>
        <p:xfrm>
          <a:off x="952500" y="1358275"/>
          <a:ext cx="7239000" cy="3017340"/>
        </p:xfrm>
        <a:graphic>
          <a:graphicData uri="http://schemas.openxmlformats.org/drawingml/2006/table">
            <a:tbl>
              <a:tblPr firstRow="1">
                <a:noFill/>
                <a:tableStyleId>{2092CFBD-A2C9-46E5-898E-CC7FF418B58D}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Human Resource Representative</a:t>
                      </a:r>
                      <a:endParaRPr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Search Advocate</a:t>
                      </a:r>
                      <a:endParaRPr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Goal of both roles is to ensure that the search process is equitable, fair, and valid.  </a:t>
                      </a:r>
                      <a:endParaRPr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Both are interested in casting the widest possible net to include the largest number of qualified candidates.</a:t>
                      </a:r>
                      <a:endParaRPr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Both wish to protect candidates and the integrity of the search process.</a:t>
                      </a:r>
                      <a:endParaRPr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Shared goal that the result of the search will be finding and hiring the best person qualified for the position.</a:t>
                      </a:r>
                      <a:endParaRPr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Both want the candidate experience to be respectful, ethical, and a good representation of UH.</a:t>
                      </a:r>
                      <a:endParaRPr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819150" y="446400"/>
            <a:ext cx="75057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Similarities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Google Shape;147;p16"/>
          <p:cNvGraphicFramePr/>
          <p:nvPr>
            <p:extLst>
              <p:ext uri="{D42A27DB-BD31-4B8C-83A1-F6EECF244321}">
                <p14:modId xmlns:p14="http://schemas.microsoft.com/office/powerpoint/2010/main" val="1715088923"/>
              </p:ext>
            </p:extLst>
          </p:nvPr>
        </p:nvGraphicFramePr>
        <p:xfrm>
          <a:off x="819150" y="899375"/>
          <a:ext cx="7666625" cy="3901290"/>
        </p:xfrm>
        <a:graphic>
          <a:graphicData uri="http://schemas.openxmlformats.org/drawingml/2006/table">
            <a:tbl>
              <a:tblPr firstRow="1">
                <a:noFill/>
                <a:tableStyleId>{2092CFBD-A2C9-46E5-898E-CC7FF418B58D}</a:tableStyleId>
              </a:tblPr>
              <a:tblGrid>
                <a:gridCol w="40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Human Resource Representative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Search Advocate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The goal of the recruitment is that we are not violating Federal, State and UH EEO/AA laws and guidelines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SA’s role is to help the committee think creatively about how to attract the best diverse candidates for the role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Recruitment outcomes match State and Federal demographic trends (for EEO/AA audits)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 will help the committee to anticipate hiring trends in support of diverse candidates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HR rep answers protected class questions: if something comes up, you verify what is lawful/unlawful with HR folks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As an advocate you review, question, probe, and suggest how the recruitment process can support diverse candidates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HR views the recruitment process with the lens that we are not in violation - the priority is to ensure that we are being compliant and managing any potential liabilities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You view the recruitment process with the lens of prioritizing and recruiting for diversity, equity, inclusion, &amp; belonging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8" name="Google Shape;148;p16"/>
          <p:cNvSpPr txBox="1">
            <a:spLocks noGrp="1"/>
          </p:cNvSpPr>
          <p:nvPr>
            <p:ph type="title"/>
          </p:nvPr>
        </p:nvSpPr>
        <p:spPr>
          <a:xfrm>
            <a:off x="819150" y="294000"/>
            <a:ext cx="75057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Differences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>
            <a:spLocks noGrp="1"/>
          </p:cNvSpPr>
          <p:nvPr>
            <p:ph type="title"/>
          </p:nvPr>
        </p:nvSpPr>
        <p:spPr>
          <a:xfrm>
            <a:off x="882825" y="3236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Managing the dialogue in the committee </a:t>
            </a:r>
            <a:endParaRPr/>
          </a:p>
        </p:txBody>
      </p:sp>
      <p:sp>
        <p:nvSpPr>
          <p:cNvPr id="154" name="Google Shape;154;p17"/>
          <p:cNvSpPr txBox="1">
            <a:spLocks noGrp="1"/>
          </p:cNvSpPr>
          <p:nvPr>
            <p:ph type="body" idx="1"/>
          </p:nvPr>
        </p:nvSpPr>
        <p:spPr>
          <a:xfrm>
            <a:off x="819150" y="1049375"/>
            <a:ext cx="7505700" cy="33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“Why can’t I track the genders/ethnicities of our candidates?”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“I want us to interview that woman candidate, but she has lower citations than the other applicants”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“We asked for a diversity statement but diversity isn’t part of the MQs or DQs, how can we evaluate it?”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“That candidate wouldn’t be a good personality fit to our Department, I’ve seen them argue with colleagues”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“Let’s only interview people we think will actually want to live in Hawai</a:t>
            </a:r>
            <a:r>
              <a:rPr lang="en" sz="15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ʻ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i”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“At what point is it appropriate for us to recommend the committee to expand application pool when the number of female applicants is significantly low?”</a:t>
            </a:r>
            <a:br>
              <a:rPr lang="en" sz="1500">
                <a:latin typeface="Arial"/>
                <a:ea typeface="Arial"/>
                <a:cs typeface="Arial"/>
                <a:sym typeface="Arial"/>
              </a:rPr>
            </a:b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continue to get asked HR questions, please direct them to:</a:t>
            </a:r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Their respective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HR representative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EEO/AA Office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The Search Process Guidelines</a:t>
            </a:r>
            <a:r>
              <a:rPr lang="en" sz="2000"/>
              <a:t> 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UHM Search Advocate Community of Practice </a:t>
            </a:r>
            <a:endParaRPr/>
          </a:p>
        </p:txBody>
      </p:sp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819150" y="16859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least one meeting per semester!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Sharing best practices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Professional development topics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Creating community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UHM Search Advocate Community of Practice  </a:t>
            </a:r>
            <a:endParaRPr dirty="0"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1"/>
          </p:nvPr>
        </p:nvSpPr>
        <p:spPr>
          <a:xfrm>
            <a:off x="819150" y="16859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TODAY! Panel presentation by Oregon State University Search Advocates: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Search Advocating for a search committee that doesn't yet value your role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Best practices and useful topics for a Search Advocate Community of Practice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Clare Creighton - </a:t>
            </a:r>
            <a:r>
              <a:rPr lang="en" sz="1400">
                <a:solidFill>
                  <a:srgbClr val="3C404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Director Academic Success Center and Writing Center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Keith Foster - </a:t>
            </a:r>
            <a:r>
              <a:rPr lang="en" sz="1400">
                <a:solidFill>
                  <a:srgbClr val="3C404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Insurance Contract Specialist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JoAnne Bunnage - </a:t>
            </a:r>
            <a:r>
              <a:rPr lang="en" sz="1400">
                <a:solidFill>
                  <a:srgbClr val="3C404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Assistant Vice Provost, Assessment and Accreditation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for Panelists</a:t>
            </a:r>
            <a:endParaRPr/>
          </a:p>
        </p:txBody>
      </p:sp>
      <p:sp>
        <p:nvSpPr>
          <p:cNvPr id="178" name="Google Shape;178;p2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Brief introductions to your role at OSU; how long have you served as an Advocate?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Please describe a time when you served on a committee that didn’t fully understand your role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Can you share with us some of the best ways you've created a community that allowed for an exchange of ideas?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914</Words>
  <Application>Microsoft Macintosh PowerPoint</Application>
  <PresentationFormat>On-screen Show (16:9)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Nunito</vt:lpstr>
      <vt:lpstr>Arial</vt:lpstr>
      <vt:lpstr>Shift</vt:lpstr>
      <vt:lpstr>Does an Advocate’s Role include being knowledgeable in HR topics?</vt:lpstr>
      <vt:lpstr>Purpose </vt:lpstr>
      <vt:lpstr>Similarities </vt:lpstr>
      <vt:lpstr>Differences </vt:lpstr>
      <vt:lpstr>Managing the dialogue in the committee </vt:lpstr>
      <vt:lpstr>If you continue to get asked HR questions, please direct them to:</vt:lpstr>
      <vt:lpstr>UHM Search Advocate Community of Practice </vt:lpstr>
      <vt:lpstr>UHM Search Advocate Community of Practice  </vt:lpstr>
      <vt:lpstr>Questions for Panelists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an Advocate’s Role include being knowledgeable in HR topics?</dc:title>
  <cp:lastModifiedBy>Aron Nelson</cp:lastModifiedBy>
  <cp:revision>1</cp:revision>
  <dcterms:modified xsi:type="dcterms:W3CDTF">2023-02-01T22:05:00Z</dcterms:modified>
</cp:coreProperties>
</file>