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781" r:id="rId5"/>
    <p:sldMasterId id="2147483880" r:id="rId6"/>
    <p:sldMasterId id="2147484782" r:id="rId7"/>
    <p:sldMasterId id="2147484777" r:id="rId8"/>
  </p:sldMasterIdLst>
  <p:notesMasterIdLst>
    <p:notesMasterId r:id="rId31"/>
  </p:notesMasterIdLst>
  <p:handoutMasterIdLst>
    <p:handoutMasterId r:id="rId32"/>
  </p:handoutMasterIdLst>
  <p:sldIdLst>
    <p:sldId id="263" r:id="rId9"/>
    <p:sldId id="1090" r:id="rId10"/>
    <p:sldId id="927" r:id="rId11"/>
    <p:sldId id="878" r:id="rId12"/>
    <p:sldId id="315" r:id="rId13"/>
    <p:sldId id="328" r:id="rId14"/>
    <p:sldId id="300" r:id="rId15"/>
    <p:sldId id="338" r:id="rId16"/>
    <p:sldId id="333" r:id="rId17"/>
    <p:sldId id="330" r:id="rId18"/>
    <p:sldId id="329" r:id="rId19"/>
    <p:sldId id="331" r:id="rId20"/>
    <p:sldId id="1099" r:id="rId21"/>
    <p:sldId id="1091" r:id="rId22"/>
    <p:sldId id="1092" r:id="rId23"/>
    <p:sldId id="1093" r:id="rId24"/>
    <p:sldId id="1094" r:id="rId25"/>
    <p:sldId id="1095" r:id="rId26"/>
    <p:sldId id="1096" r:id="rId27"/>
    <p:sldId id="1097" r:id="rId28"/>
    <p:sldId id="1098" r:id="rId29"/>
    <p:sldId id="887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B201B1-8D80-4D79-B07D-E9A3AB880888}">
          <p14:sldIdLst>
            <p14:sldId id="263"/>
            <p14:sldId id="1090"/>
            <p14:sldId id="927"/>
            <p14:sldId id="878"/>
            <p14:sldId id="315"/>
            <p14:sldId id="328"/>
            <p14:sldId id="300"/>
            <p14:sldId id="338"/>
            <p14:sldId id="333"/>
          </p14:sldIdLst>
        </p14:section>
        <p14:section name="Untitled Section" id="{65CDC683-2B91-445D-BE13-88070A2495BD}">
          <p14:sldIdLst>
            <p14:sldId id="330"/>
            <p14:sldId id="329"/>
            <p14:sldId id="331"/>
            <p14:sldId id="1099"/>
            <p14:sldId id="1091"/>
            <p14:sldId id="1092"/>
            <p14:sldId id="1093"/>
            <p14:sldId id="1094"/>
            <p14:sldId id="1095"/>
            <p14:sldId id="1096"/>
            <p14:sldId id="1097"/>
            <p14:sldId id="1098"/>
            <p14:sldId id="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1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DEC8EE"/>
    <a:srgbClr val="7030A0"/>
    <a:srgbClr val="00B050"/>
    <a:srgbClr val="1387CB"/>
    <a:srgbClr val="EFB6B4"/>
    <a:srgbClr val="323676"/>
    <a:srgbClr val="245CB2"/>
    <a:srgbClr val="00919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2" autoAdjust="0"/>
    <p:restoredTop sz="66712" autoAdjust="0"/>
  </p:normalViewPr>
  <p:slideViewPr>
    <p:cSldViewPr snapToGrid="0">
      <p:cViewPr varScale="1">
        <p:scale>
          <a:sx n="44" d="100"/>
          <a:sy n="44" d="100"/>
        </p:scale>
        <p:origin x="1844" y="36"/>
      </p:cViewPr>
      <p:guideLst>
        <p:guide orient="horz" pos="3552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285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3038474" cy="466726"/>
          </a:xfrm>
          <a:prstGeom prst="rect">
            <a:avLst/>
          </a:prstGeom>
        </p:spPr>
        <p:txBody>
          <a:bodyPr vert="horz" lIns="91316" tIns="45659" rIns="91316" bIns="45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4" cy="466726"/>
          </a:xfrm>
          <a:prstGeom prst="rect">
            <a:avLst/>
          </a:prstGeom>
        </p:spPr>
        <p:txBody>
          <a:bodyPr vert="horz" lIns="91316" tIns="45659" rIns="91316" bIns="45659" rtlCol="0"/>
          <a:lstStyle>
            <a:lvl1pPr algn="r">
              <a:defRPr sz="1200"/>
            </a:lvl1pPr>
          </a:lstStyle>
          <a:p>
            <a:fld id="{362FE091-9834-3248-B5DE-0B4F05D31F25}" type="datetimeFigureOut">
              <a:rPr lang="en-US" smtClean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829683"/>
            <a:ext cx="3038474" cy="466726"/>
          </a:xfrm>
          <a:prstGeom prst="rect">
            <a:avLst/>
          </a:prstGeom>
        </p:spPr>
        <p:txBody>
          <a:bodyPr vert="horz" lIns="91316" tIns="45659" rIns="91316" bIns="45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83"/>
            <a:ext cx="3038474" cy="466726"/>
          </a:xfrm>
          <a:prstGeom prst="rect">
            <a:avLst/>
          </a:prstGeom>
        </p:spPr>
        <p:txBody>
          <a:bodyPr vert="horz" lIns="91316" tIns="45659" rIns="91316" bIns="45659" rtlCol="0" anchor="b"/>
          <a:lstStyle>
            <a:lvl1pPr algn="r">
              <a:defRPr sz="1200"/>
            </a:lvl1pPr>
          </a:lstStyle>
          <a:p>
            <a:fld id="{D57E1298-9719-A847-8A86-E02FED6E1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4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05.2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143 1038 8355,'-18'10'-93,"2"-2"0,2-2 1,3-1-1,-3-1 1,-2-2 1294,-2-2-984,8 0 265,2 0 1,6 0 341,-4 0-555,4 0-235,-6 0 0,8 2 173,0 4 1,2-4-117,4 4 1,4-4 0,8-4-1,0-2-8,0-2 1,1-8 0,5 1-1,6-7 57,4-4 0,10-8 0,3 2 1,5-4-2,2-1 1,7-1 0,5-2 0,5-2-47,7-1 1,-4-3-1,5 2 1,1-4 11,3 1 1,2-7-1,-1 6 1,-7 1-50,-3 3 1,-4 0-1,-7 4 1,-7 7-21,-6 3 0,-11-2 0,3 6 0,-6 2 17,-6 2 1,1 4 0,-9 3 0,-4 3 20,-4 2 1,-8 2 236,6 6 258,-8 0-335,4 0-496,-8 0 194,0-8 0,0 4 36,0-8 189,0 8 110,0-4-103,0 0-129,0 6-48,0-6 0,0 6 35,0-4-65,0 4 1,-2-6-41,-4 8-195,4 0 102,-6 0 0,6 0-199,-4 0-5,4 0 0,-12 2-303,8 4 1,-2-4-1,4 6-1004,-2 0 0,-2-6 813,2 4 0,4-4 0,-6-2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07.0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304 1181 8177,'0'-12'-717,"0"0"1046,0-2 1,0 4 48,0-2 0,0 6-89,0-6 0,0 0-36,0-5 0,0 5-146,0 0 1,-2 2 0,-2-4 0,-4 4-148,-1 2 1,3 0 0,-6 4 65,-2-2 0,4 0 0,-2 6-104,-2 0 1,-2 2 0,-2 4 104,0 6 1,0 4 0,2 2 0,3 2-9,1 4 1,0-3 0,-4 9 0,2 2 286,2 2 0,2 4 1,-4-1-1,4 1-126,2-4 1,2-4 0,6 1-1,0-3-105,0-2 1,0-2 0,2-8-17,4-4 0,2-2 1,6-6-1,-2 2-258,2-2 0,2-4 0,0-6 0,-2-6 56,-2-4 1,-1-2-1,5 0 1,-2 0-13,-2 0 1,-2-6-1,4-1 1,-4-1 18,-2 0 0,-2 0 1,-6 4-1,0-2 30,0 3 0,0-1 0,0 0 0,0-2 104,0 2 1,0 8 0,0 2 429,0-2-276,0 6 1,0 2-43,0 12 0,0 4 0,0 8 0,0 0 0,2 2 366,4 4 1,-2-2-1,6 6-329,-2-3 0,0 5 1,-2-6-1,4-2-245,0-2 1,5-2-1,-3-2 1,2-3-363,-2-1 0,4-8 1,-4 2-31,4-4 0,2-2 0,-2-2 1,-2-4-1812,-2-6 1975,-1-11 1,-1-5-1,-2-8 1</inkml:trace>
  <inkml:trace contextRef="#ctx0" brushRef="#br0" timeOffset="465">555 752 7145,'-18'2'894,"0"4"0,2 3 1,2 9-1,4 0-628,2 0 0,0-6 0,4 0 0,-2 2-149,2 2 0,2-4 0,2 0-84,0 2 1,2-1 0,4-1 0,6-4-204,4 0 1,4-6-1,2 4 1,2-4 23,-2-2 1,4 0 0,-1 0 0,1 0 10,0 0 0,-2 6 0,-6 0 80,0-2 1,0 6-1,-3 2 35,-3 4 0,-4 2 0,-10 0 238,-4 0 0,-8-1 0,-7 1 0,1 0 55,-2 0 1,2-6 0,4-2-158,-2-2 1,4 4-218,-10-6-761,13 0 1,5-8 249,12-4 1,3-4-1,9-8 1,0 0-1101,0 0 1563,-8 0 1,14-7-1,-4-3 1</inkml:trace>
  <inkml:trace contextRef="#ctx0" brushRef="#br0" timeOffset="914">913 680 8355,'-12'-16'344,"0"4"-89,8-4 1,-4 12 567,8-8-499,-8 8 1,4-4-92,-8 8 0,8 8 0,-4 4-376,0 4 1,6 2 0,-4 0 96,4 0 1,2 0-1,0 0 20,0 0 1,0-1-1,2-1-2,4-4 1,4-2-1,8-6-45,0 2 0,0 0 0,0-6 0,-1 0-27,1 0 1,0 0-1,0 2 93,0 4 0,-6-4 181,0 4 1,-8 4-59,2 2 0,-6 4 86,-6 2 1,2-6-1,-8-2 100,-2-3 1,-2 1-1,-2-4-493,0 2 0,6 0-939,1-6 288,-1 0 0,2-2 294,4-4 1,4 2-1,4-6 1,2 1 290,2-1 0,8-2 0,-5-6 1</inkml:trace>
  <inkml:trace contextRef="#ctx0" brushRef="#br0" timeOffset="1362">1091 716 8355,'8'-18'913,"-6"6"-335,4 0 0,2 6 85,-2-6 1,2 8-280,-2-2 0,4-4-340,8-2 1,-8 2 0,-2 0 0,-2 1-227,0-1 1,2 4 0,-4-6-162,2-2 0,0 4 1,-6-2-205,0-2 0,0 4-481,0-2 900,0 0 1,-8 4 174,-4 8 1,-2 8 0,2 10 127,6 0 1,-2-6-1,0 0 1,0 2-1,0 2 85,4 2 0,2 1 1,0 3-1,-2 2 135,-2-2 1,0-2-1,8-2-166,4 0 1,-2-6 0,8-2-250,2-3 1,2 5 0,2-6 0,0-2-143,0-2 0,0-8 1,-1-2-1,1-2-232,0-3 1,0 3-1,0-2 1,-2-2-247,-4-2 0,4-2 0,-4 0 0,4 2 116,1 4 1,1-12 0,0 5 0</inkml:trace>
  <inkml:trace contextRef="#ctx0" brushRef="#br0" timeOffset="1765">1431 108 7592,'2'10'1879,"2"-3"-1572,2 1 1,6 2 0,-6 8 0,0-2 133,2-4 0,-4 10 1,6-2-49,-2 6 1,0-4-1,-4 1 1,4-3-219,2-2 1,-4 0-1,4 0 1,0 0-110,0 0 1,-5 0 0,7-1-106,2 1 1,2-6-44,2 0 0,0-8 1,0 2-1,0-4-160,0-2 0,0-2 0,-1-2 1,1-4-451,0-2 1,-6 4-1,0-4-589,2 2 1,2-5 305,2 1 0,-8 2 772,-4-2 0,-4 0 0,-2-6 1</inkml:trace>
  <inkml:trace contextRef="#ctx0" brushRef="#br0" timeOffset="1956">1396 358 8355,'-18'0'347,"0"0"181,8 0 0,2-2 0,8-4 0,2-6 0,6-4-64,10-2 1,2 0-1,11-1 1,5-3-531,4-2 0,10-8 0,-3 2 0,3-2-387,-2 3 0,1 3 0,-7 8-1008,-2 0 0,-2 0 0,-3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20.7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1986 2738 8355,'-12'0'0,"0"0"-60,-1 0 145,5 0 1,-6 2 252,8 4 0,-2-4 420,2 4 292,-4-4 138,0-2-94,2 0-841,8 0 0,0-2 0,0-4-241,0-6 1,8-2 0,6 0-1,6 0 1,6-4-20,1-4 0,3-4 0,6 2 18,0-5 0,5 1 0,5-2 1,6-4-78,9-6 0,1 3 1,6-5-1,3 2 61,5-2 1,7 3 0,-3-7-1,-1 2-4,1 5 1,-36 16 0,1 0 0,43-23 0,-44 22-1,1 0 21,2 0 1,0 1-1,38-17 1,-6-2-1,-3 4 53,-4 3 1,-3 5-1,-13 2 1,-3 2 10,-7 4 0,-8 2 1,-8 5-1,-6 1 7,-5 2 1,-3 6-1,-2-4 158,-2 2 0,-8 0 192,2 2 65,-4 4-369,-2-6-43,0 8-129,0 0-87,0-8 54,0 6-538,0-6-131,0 8 1,-2 0 59,-4 0 1,2 0-1016,-8 0 0,0 8 0,-6 2 1</inkml:trace>
  <inkml:trace contextRef="#ctx0" brushRef="#br0" timeOffset="1916">126 877 12155,'0'18'0,"0"0"306,0 0 0,0 6 0,0 0 0,0-3-207,0-1 1,0 4 0,0 2 0,0 0 0,-2 2-1,-2-2 1,-4-1 0,0-1 0,0 0-53,4 0 1,-4 0-1,2-6-178,2 0 1,2-1-1,0-1-278,-4-4-1068,4 4 1,-6-16 4,8 0 0,0-2 975,0-10 0,0-8 0,0-7 1</inkml:trace>
  <inkml:trace contextRef="#ctx0" brushRef="#br0" timeOffset="2162">72 841 8355,'0'-17'167,"0"-1"1,2 0 0,4 0 730,6 0 1,4 0 0,4 0 0,4-2-564,6-3 1,3 3-1,3-6 1,0 2-331,0 0 0,-1-6 0,1 6 1,0 3-298,0 1 1,-2 4 0,-5 2 0,-5 4-641,-4 2 1,-2 2 114,0 6 1,-8 8 0,-4 4 164,-4 4 1,-18 10 0,-4 1 0</inkml:trace>
  <inkml:trace contextRef="#ctx0" brushRef="#br0" timeOffset="2367">54 1199 9832,'8'-18'533,"2"-6"0,10-1 1,4-3-118,6-4 1,-2 4-1,1 0 1,3 1-208,2-1 0,-6 8 0,-4 0 0,-4 8-2028,-3 4 0,-5 2-1306,0 6 2765,-8 8 1,-12 2 0,-12 8 0</inkml:trace>
  <inkml:trace contextRef="#ctx0" brushRef="#br0" timeOffset="2552">19 1432 8355,'-10'12'458,"4"0"883,4 0-731,2-3 1,2-1-1,6-10 1,7-4-301,7-5 0,10-5 1,-2-4-1,2-2-175,-2-2 1,1 2-1,-7 8 1,-2 2-258,-2-2 1,-2 5 0,0-1-4389,0 2 3567,0 2 0,-9-2 0,-1-2 1</inkml:trace>
  <inkml:trace contextRef="#ctx0" brushRef="#br0" timeOffset="3085">806 573 8412,'-2'-10'1362,"-4"4"0,-4 4-1032,-8 2 1,6 8-1,2 4 1,0 6 28,0 6 0,0 2 0,-4 5 1,2-1-81,-2 2 1,0 8 0,1 4 0,3-1-118,2 1 0,2 4 1,6-7-1,0-3-96,0-6 0,0 0 1,0-6-1,2 0-320,4-1 0,4-1 0,8-8 0,-3-2-1014,-3-2 0,4-8 0,-4 4-76,4 0 1,2-6-1,0 6 1</inkml:trace>
  <inkml:trace contextRef="#ctx0" brushRef="#br0" timeOffset="3946">1128 859 8539,'-10'-2'3462,"6"-2"-3011,8-2 1,-2-2 0,6 3-296,0-7 0,-6 2 1,4-2-1,-3 0-50,3 2 1,-4-6 0,4 4 0,-4-4-23,-2-2 0,0 6 0,0 0 0,0-2-244,0-1 0,0 3 18,0 0 0,-2 2 0,-4-2-33,-5 6 0,1 10 1,-2 4-1,-2 2 123,-2 4 0,-2 2 1,0 3-1,2 3 7,4 2 0,-4 6 0,4-4 0,-3 2 279,-3 3 0,0 9 0,0 2 0,2-4-198,4-6 1,4-1 0,8-5 0,0 0-280,0 0 0,0-2 0,2-8 0,4-5-280,6-5 0,4-2 0,4 0 0,2 2-111,1-2 0,7-10 0,-4-6 0,0-3-32,0-3 1,6-8 0,-5-2 0</inkml:trace>
  <inkml:trace contextRef="#ctx0" brushRef="#br0" timeOffset="4444">1414 734 8355,'-8'-10'1283,"4"2"-908,-8 8 0,0 0 0,-4 2-47,4 4 1,-4 2 0,6 6 0,-2-2 63,1 2 0,1 8 0,-4 2 1,2-1-188,-2 3 0,4-4 1,0 6-1,2-2-43,4-4 1,2-2 0,2-3-234,0 1 1,2-8-1,4-4-148,6-4 0,4-4 0,2-4-301,0-6 0,-1-4 0,1-3 0,-2-3 39,-4-2 0,4-2 0,-6 4 0,2-2 93,0 2 1,-6 3 0,4 1 724,-2 0 1242,-2 8-1117,-6 2 0,-6 16 1,-2 4-1,0 4-41,0 2 1,0-1 0,4 3-229,-2 4 1,0-4 0,6 4-641,0-4 0,2-4-321,4-4 1,4-4-1,8-8 1,0-2-442,0-4 1,-1-4-1,1-8 1</inkml:trace>
  <inkml:trace contextRef="#ctx0" brushRef="#br0" timeOffset="4795">1700 591 8267,'-8'-10'-171,"-4"4"0,4 2 1,0 0 1253,0-2 0,-2 2-547,-8 10 0,3-2 0,1 8-123,2 2 0,6 2 0,-4 2 0,2 0-304,4 0 1,2 5-1,4 1 1,2-2-188,2-2 1,8-8 0,-2 0 0,4 2-603,1 2 1,3 2 152,4-1 1,-4 1 442,4 0 0,-12 0 0,-8-2 450,-8-4 1,-6 2-1,-8-8 1,0 0 40,0 2 0,-2-6 0,-1 4 0,-3-2-243,2 2 1,2-4 0,2 4-366,0-4 1,6-2 43,0 0 0,10 0-739,2 0 1,8-2 0,10-2 0,0-4-94,0-2 0,0-2 0,2-6 679,4 0 1,-5 0 0,7 0 0</inkml:trace>
  <inkml:trace contextRef="#ctx0" brushRef="#br0" timeOffset="5183">1897 376 8723,'-12'0'2043,"2"2"-1361,2 4 0,2 6 0,6 12 1,0 4-278,0 0 1,-2 9 0,-2-5-1,-2 0-103,2 2 1,2 0 0,2-1-1,0-1-171,0-2 1,-6-6 0,0 4 0,2-2-241,2-5 1,-4-1 0,0-2 49,2 0-321,2 0 0,2-10 1,0-8-1,0-10-532,0-6 1,8-4 0,2-2 0,2-3 411,0-3 1,0 6 0,6-2 0,0 2 462,0-2 1,0 10 0,-1-2 0,1 7 74,0 5 1,-2 4 177,-4 6 0,-4 3 0,-8 9 0,0 0 537,0 0 0,0 6 0,0 0 0,-2-2-555,-4-2 0,4 3 1,-4 1-1520,4-2 1,4-4 0,4-6-1208,6-6 2155,4-4 1,2-10 0,0-2 0</inkml:trace>
  <inkml:trace contextRef="#ctx0" brushRef="#br0" timeOffset="5484">2612 126 8355,'0'-18'-143,"0"0"286,0 0 0,-2 6 925,-4 0 1,2 8-593,-7-2 0,-1 4 1,-6 4-1,0 6-64,0 10 1,6 2-1,2 12 1,0 6-121,0 7 1,4 5-1,-4 2 1,0-1-146,0 5 0,6 8 1,-4-5-1,3-1-225,-1-2 0,-6 3 0,4 1 0,-2 0-282,-4 1 1,-2-5 0,-2 3 0,0-5-120,0-6 1,0 7 0,-2-7-1,-1-4-2831,-3-4 2499,0-5 1,-2-7-1,-2-2 1</inkml:trace>
  <inkml:trace contextRef="#ctx0" brushRef="#br0" timeOffset="5660">2201 913 8355,'16'-28'184,"0"2"216,2 1 0,-2-1 0,13-6 0,1 2 0,0-2 0,0 0 349,2 3 1,-1-3 0,1 8-1,-4 2-1244,-2 2 1,-2 8 0,-6 0 458,-1-2 1,-5 7-1628,0 1 1,-8-4 0,4 0 0</inkml:trace>
  <inkml:trace contextRef="#ctx0" brushRef="#br0" timeOffset="5871">2755 287 9873,'-7'18'1022,"5"6"1,-6 1-1,2 1-481,0 0 0,-8 6 0,4-2 0,-2 4-344,0 1 0,2-1 0,-4-2 0,4-2-325,2 2 1,-4-7-1,6 1 1,0-2-530,-2 0 1,4 0-1,-5-6-3030,1 0 2689,2-8 0,6-10 0,0-10 1</inkml:trace>
  <inkml:trace contextRef="#ctx0" brushRef="#br0" timeOffset="6225">2916 430 10399,'-5'18'0,"-3"0"682,-2 0 0,0 2 0,-4 1 0,4 5-163,2 2 0,-4-4 1,4 4-1,0 0-340,0-1 1,2-11 0,6 2 0,0-2-255,0 0 1,8-6-1,4-4-28,4-4 0,2-2 0,2-2 1,0-4-32,-3-6 1,5-4 0,-10-4 0,2-2-403,-2-1 0,2-3 1,-8 4-1,-2-2 89,-2 2 0,-2-4 1,0 2-1,-2 3 153,-4 1 1,2 4-1,-8 2 226,-2 2 0,-2 8 1,-2-2-1,0 4-41,1 2 0,1 2 0,2 2 0,4 4-311,2 2 1,-4-4-1,6 6-1204,2 2 1469,2 2 0,-6 1 0,-2 1 0</inkml:trace>
  <inkml:trace contextRef="#ctx0" brushRef="#br0" timeOffset="6728">3167 358 8425,'0'10'937,"0"6"0,-2-6 1,-2 2-328,-2 0 0,-2 6 0,4 6 0,-4-2-215,-2-2 0,4 3 0,-4 1 0,0-2-80,0-2 0,6 4 1,-2 0-369,4-2 1,2-9-166,0-1 0,8-8 0,4 0 7,4-8 1,2-6-1,0-7 1,0-3-79,0-4 1,0 4 0,0-4 0,-3 4-283,-3 2 1,2-6-1,-6 3 1,0 3-185,0 4 1160,6 2 42,-12 2 1,6 10 0,-10 12 0,-2 4-188,-2 2 0,-6 2 1,6 1-1,0 3 40,-2-2 0,6-2 0,-4-2 0,4 0-12,2 0 0,8-6 0,4-2 1,4-3-306,2-3 1,0-2-1,0-4 1,2-3-211,4-7 0,-5-4 1,5-2-1,-4-2 44,-2-4 0,-2 4 0,-2-6 0,-4 2 26,-2 1 1,-2-7-1,-6 6 1,0 2-31,0 2 0,-2-4 0,-4 1 0,-6 1-114,-4 2 0,4 4 0,0 4 1,-2 6-229,-2 4 1,-2 2-1,0 0-53,1 0 0,5 2 0,0 4 0,-2 6 64,-2 4 0,-2 2 0,0 0 0</inkml:trace>
  <inkml:trace contextRef="#ctx0" brushRef="#br0" timeOffset="6954">3632 1 8710,'18'0'2443,"0"0"-1510,0 0 1,0 2-1,-1 6 1,-1 8-447,-4 5 0,2 13 1,-8 2-1,-2 10-231,-2 5 1,-4 9-1,-4 2 1,-8-1-391,-8 1 0,3-1 0,-7-3 1,2 2-808,0-3 1,-8 5-1488,2-2 0,-11 7 0,-5-3 0</inkml:trace>
  <inkml:trace contextRef="#ctx0" brushRef="#br0" timeOffset="7984">3793 841 8319,'0'10'1089,"0"-4"0,2-10-605,4-2 0,4-2 0,8 3-96,0-7 1,0 2 0,-1-2-290,1-2 1,0 4 0,0 0 0,-2 0-110,-4 0 1,4 0 0,-6-4-1,2 2-135,0-2 0,0-2 1,3-1-1,-1-1-102,-2 0 1,-8 6 0,2 0 0,-2 0-162,2 2 1,-4-6 272,4 4 1,-12 4 0,-6 2 102,-4 4 1,-7 8 0,-1 2 0,2 2 122,2 4 0,2 2 0,0 2 1,0 0 225,0 0 0,0 2 1,3 1-1,1 3-9,2-2 0,2 0 0,-2 0 1,6 2-172,4-2 0,2-3 1,0-1-1,2-2-98,4-4 1,6 2 0,10-8-173,2-2 1,1-2-1,-3-4 1,2-4-454,-2-6 1,4 2 0,-2-2 0,-3-2-300,-1-2 0,-2-7 1,0 1-1,0 4 395,0 4 0,0-6 0,0-8 0</inkml:trace>
  <inkml:trace contextRef="#ctx0" brushRef="#br0" timeOffset="8380">4258 573 8453,'-10'8'776,"2"-4"0,8 8-142,0 2 1,0 2-1,0 4 1,0 2-249,0 1 1,0 1 0,0-6 0,0 0-236,0 0 0,0 0 1,0 0-1,-2 0 134,-4-1 1,4-5-458,-4 0 0,2-8-78,-2 2 1,4-12 0,-4-6-1,4-4-154,2-1 0,6-1 0,2-2 0,0-2 118,0-2 0,6 0 0,-4 6 0,2 2 91,0 5 1,0-5 0,6 6 0,0-2 238,0 0 0,-7 8 0,1-2 443,2 4 0,-4 4 0,0 4-83,-2 6 1,-2 10 0,-6 1-1,-2-1-271,-4-2 0,2 4 0,-6 0 0,0-2-208,0-2 0,6-2 1,-4-1-478,1 1 1,5 0-1896,-4 0 0,6-10 1903,6-8 0,3-16 0,9-12 1</inkml:trace>
  <inkml:trace contextRef="#ctx0" brushRef="#br0" timeOffset="8608">4562 430 8355,'10'-8'619,"-2"6"0,-8-4 0,2 12-82,4 6 0,-4 4 1,4 4-1,-4 2-107,-2 1 0,0 7 1,0-4-1,0 0-294,0 0 1,0 4 0,-2-5-1,-2 1-304,-2 0 0,0 4 0,4-4 0,-2 0-476,-2-1 0,-2 1 1,4-4-1,-4 2-785,-2-2 1,4-8 730,-6-2 1,1 0-1,-7 6 1</inkml:trace>
  <inkml:trace contextRef="#ctx0" brushRef="#br0" timeOffset="8777">4419 788 8633,'10'-8'611,"0"4"0,-6-8 1,4 0-44,2 2 0,2-4 0,8 6 1,2-2-213,1-4 1,7 0 0,-4 1 0,0 1-455,0-2 0,-2 6 1,-7 0-1,1 2-2128,0 0 0,0 0 1328,0 6 1,-8-8-1,-2-2 1</inkml:trace>
  <inkml:trace contextRef="#ctx0" brushRef="#br0" timeOffset="8945">4831 663 8355,'0'17'146,"0"1"0,0 0 475,0 0 1,0 0 0,0 0 0,0 0 227,0 0 0,-2-6 0,-2 0-479,-2 1 0,0-3 0,4 0-1185,-4-2 1,2-2-1278,-8-6 0,8-10 1281,-2-8 0,-4-7 0,0-11 0</inkml:trace>
  <inkml:trace contextRef="#ctx0" brushRef="#br0" timeOffset="9063">4795 537 8482,'0'-18'0,"2"1"0,2-1 559,2 0 1,0 6-1,-6 0 688,0-2-1872,0-2 0,2 6-481,4 4 0,4 12 0,7 4 1</inkml:trace>
  <inkml:trace contextRef="#ctx0" brushRef="#br0" timeOffset="9292">5099 323 8526,'-10'18'773,"4"-1"1,4 3-1,0 2 1,-2 4 16,-2 2 1,0 0 0,6 3-1,-2-1-644,-4 2 0,4 0 0,-4 0 0,4-4-79,2-3 0,-6-1 1,0-4-1,0 2-691,-2 2 1,4-2 0,-6-8-3082,3-2 2623,-7-1 1,4 7-1,-8 0 1</inkml:trace>
  <inkml:trace contextRef="#ctx0" brushRef="#br0" timeOffset="9599">4938 734 11321,'8'-18'573,"4"0"1,6 6 0,4 0-1,3-1-251,3-3 1,-6 4 0,2 0 0,-4 0-558,-2 2 1,0-4 0,-1 8-1650,1 2 0,-6-4 363,0 2 1,-2 2 1344,2 10 0,-4 4 1,-8 8 128,0 0 0,2 0 1,2 0-1,2 2 499,-2 3 1,-2-3-1,0 4 949,4-4 0,-2-2 0,6 0 0,0-2-1404,0-4 1,-4 2 0,6-9-946,1-1 0,-3-4 0,2-5 1,0-7-81,-2-4 1,14-10 0,-4-2 0</inkml:trace>
  <inkml:trace contextRef="#ctx0" brushRef="#br0" timeOffset="9728">5600 466 10573,'-8'30'788,"-4"-1"1,-4 9 0,-4 10 0,-4 6-351,-6 5 1,-5 5-1,-5 9 1,-2 3-39,2 1 1,-1 5 0,1-7-2859,0 1 0,6-7 1,-9 11-1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54.0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143 1450 8355,'-2'10'-83,"-4"-4"731,-5-4 0,1-2 2220,-2 0-1378,8 0-638,-4 0-374,8 0 1,-2 0 181,-4 0-377,4 0 1,-8 2 246,4 4-72,4-4-198,-6 6-91,8-8-9,0 0 1,8-2-99,4-4 1,4 2 0,2-8 0,0-2-19,-1-2 1,3-2 0,4-2 0,4-2-16,0-2 1,14-9 0,-1-1 0,9-8-65,4-4 1,7-7-1,7-9 1,5 0 39,5 1 1,-33 27-1,1 0 1,0 1-1,0 1 1,2-2-1,1 0-2,3 1 1,0 0 0,-1-1 0,1 1 0,-1 3 0,-1 0-1,-2 1 1,0-1 149,-2-1 1,-1 0 0,39-23 0,-5-1 0,-5 7 11,-11 4 0,-1 3 1,-7 5-1,-7 2-4,-8 4 0,-2 4 0,-14 10 0,-3 3 49,-1 1 1,-8 8-528,0-2 156,-8 4-218,4 2 104,-8 0 362,0 8 187,0-6 102,0 6 1,-2-8 198,-4 0-206,4 0-390,-6 0 0,6 0-112,-4 0-125,4 0 114,-6 0 55,8 0-1218,0 0 1068,0-8-1,0 6 24,0-6 97,0 8 1,0-2-47,0-4 279,0 4-56,0-6-25,0 8 1,2 0 110,4 0-226,-4 0-180,6 0-26,-8 0-2170,0 0 0,-8 8 1,-2 2-1</inkml:trace>
  <inkml:trace contextRef="#ctx0" brushRef="#br0" timeOffset="1445">108 1718 10165,'0'-8'1074,"0"8"1,-6 2 0,0 12 0,0 4-816,-2 4 0,4 10 0,-8-3 0,0 5-36,2 2 1,-4 2 0,6 3-1,0 5 169,0 0 1,2 4 0,6-7-1,0 1-91,0 0 1,0-2-1,4-7 1,6-1-198,8-4 0,12 2 0,0-8 0,4-5-69,1-5 0,9-6 0,4-8 0,1 0-30,-1 0 0,8-8 1,-8-4-1,-5-3-38,-3-3 0,-6 0 0,-2 0-47,-3 0 1,-7 0 759,2 0-303,-12 8-259,-4 2 1,-14 22-53,0 4 0,-2 2 0,4-6 0,-2-2-384,2 2 0,2-4-157,2 2 506,0-8 205,0 4 1,-2-8-5,-4 0 74,4 0-407,-6 0-1141,0 0-1394,6 0-465,-6 0 1060,8 0 0,0 0 0,0 0 0</inkml:trace>
  <inkml:trace contextRef="#ctx0" brushRef="#br0" timeOffset="4153">1163 2738 8355,'0'-10'1016,"0"2"0,0 6 400,0-4-67,0 4-1068,0-14 0,0 12 1,-2-6-104,-4 2 1,2 2 0,-8 4-79,-2-4 0,4 4 0,-2-4 0,-1 6-110,-3 6 0,-2 4 0,0 8 0,0 0-28,0 0 0,0 2 1,2 4-1,2 5 70,2 5 0,3 2 0,-5 0 1,4-2 10,2-5 0,2 9 1,6-6-72,0 0 1,0-8-1,2-3 1,4-7 18,6-8 1,-2-4-1,2-4 1,1-4-106,3-6 0,2-11 1,0-7-1,0-4-62,0-2 1,-6 0 0,-2 1 0,-2 1-9,-4 4 1,4-2 0,-2 8 0,-2 3 658,-2 1-236,-2 2 1,2 8-3,3 4 1,-1 6 0,6 8-1,0 8 28,0 6 1,0 1 0,4-3 0,-2 0-146,2-2 1,2 2 0,2-14 0,0-2-287,0-2 0,5-10 1,3-4-1,0-4-731,0-2 0,0-6 0,-4-2 0,1-1-711,-1-5 0,6-2 0,0-2 0</inkml:trace>
  <inkml:trace contextRef="#ctx0" brushRef="#br0" timeOffset="5209">877 3668 8315,'0'-18'-43,"0"0"1,0 6 592,0 0 1,0 6 1235,0-6-1272,0 8 1,6-2 0,0 12-93,-2 6 0,4 6 1,-2 6-1,-2 4-99,-2 0 1,4 12 0,0-3-1,-2 3-129,-2-2 0,-2 2 0,0-13 0,0 7-45,0 8 1,0-16-1,0 10-108,0-13-221,0-5 0,0-10 1,0-10-1,-2-18-203,-4-19 0,4-5 0,-4-10 0,4 10 56,2 7 0,2-5 0,2 0 0,2 2 139,-2 3 0,4 3 1,-1 2-1,1 4 13,0 2 0,6 3 1,-2 5 341,4 0 1,-4 8 0,0 4 96,2 4 1,2 4 0,2 2 0,0 4-98,-1 2 1,-1 8 0,-2 6 0,-2-3-17,2-1 1,0 0-1,-2 2 1,-4 2-75,0-2 0,-6-2 0,4-2 0,-4-1-82,-2 1 0,0-6 0,0 0-450,0 2 243,0-6 1,0-2-1,-2-12 1,-2-6-106,-2-4 1,0-2 0,6-2 0,0-1 52,0-3 0,0-8 0,0 4 0,0-2 71,0 0 1,6 3 0,2-5 0,0 4 102,0 2 1,4-4 0,-4 6 0,2 3 323,3 1 0,-3 8 0,2 2 383,2 2 1,-4 2-213,2 6 0,-2 8 0,2 4 0,-4 4-197,0 2 0,-4 5 0,6 3 0,-2 0-139,-4 0 0,4 6 1,-2-4-1,0-1-223,1-3 1,-5-4 0,6-2-424,0 0 1,2-2 0,8-4-80,0-6 0,-6-4 0,-2-4-653,-2-4 1,6-12-1,-4-10 1</inkml:trace>
  <inkml:trace contextRef="#ctx0" brushRef="#br0" timeOffset="5675">1718 3131 8400,'-6'22'486,"0"-4"1,-6-10 834,6 4 0,-6-6-965,6 6 1,0 0 0,4 6 0,-2 0-149,-2-1 1,-6 7-1,6 2 1,0 0 30,-2 0 0,6 4 0,-4-5 0,4 1-70,2 0 0,0-2 1,0-6-1,0 0-158,0 0 1,2-2-1,4-5-194,6-5 1,4-4 0,2-2-85,0 0 0,-2-14 0,-2-5 0,-2-5-149,2-2 1,-5-6 0,1 2 0,-2-3-244,-4-3 1,-2 6-1,-2 2 1,0 0 391,0 0 1,0 7-1,0-3 1,0 4 227,0 2 1,0 6 457,0 0 1,0 10-1,2 2 1,2 10-94,2 6 0,0 4 1,-6 4-1,2 4 76,4-1 0,-2 5 0,6-8 0,-2 0-353,-4 2 0,6-6 0,2 1-951,4-7 0,-4 0 0,0-8 94,2-2 0,-5-2 1,1-4-1,-2-4 318,-4-6 1,6-12 0,0-3 0</inkml:trace>
  <inkml:trace contextRef="#ctx0" brushRef="#br0" timeOffset="5990">2004 2988 8355,'0'18'97,"0"-6"0,0 0 684,0 2 1,6 2-1,0 2 1,-2 1-1,-2 3-89,-2 2 0,2 6 0,2-4 0,2 0-531,-2 0 0,-2-3 0,-2-5-346,0 0 0,0-6 95,0 0 0,-2-8 1,-2 0-113,-2-8 1,0-6-1,6-8 1,0 0 90,0 0 1,0-5-1,2-1 1,2 0 94,2-2 0,8-2 0,-2-8 0,3 1 65,3-1 1,0 2-1,0 2 1,-2 4-263,-4 3 0,4-5 1,-6 6-1,2 4-356,0 6 1,-8-2 0,4 4-496,-1-4 0,-5-1 1,4-1-54,-4 0 1,-2 0 1056,0 0 0,-8 0 0,-1 0 0</inkml:trace>
  <inkml:trace contextRef="#ctx0" brushRef="#br0" timeOffset="6181">2201 2452 8355,'0'-10'616,"0"2"1,0 10-1,0 4 1,2 6 47,4 3 0,-2 11 0,6 4 0,-1 4 1,-1 2-110,0-1 1,4 3 0,-6 2-323,-2 2 0,0-1 0,0-3 0,2 0-258,-2-2 0,0 3 1,0-11-1,2 0-506,-2-4 0,0-4 0,0-2-5101,2 0 4711,0-8 0,2-18 0,2-12 1</inkml:trace>
  <inkml:trace contextRef="#ctx0" brushRef="#br0" timeOffset="6522">2469 2398 8702,'10'2'3856,"-4"4"-3277,-4 6 1,-4 12-1,-2 5 1,-4 5-239,-2 2 0,0 0 0,-4 0 1,2-1-345,-2 1 1,4-2 0,-2-2-1,1-5-297,1-1 1,-4-8 0,6-8-193,-2-2 0,4-2 198,-6-6 1,8-8-1,-2-4 120,4-4 0,8 4 1,2 0-1,2 1 190,4 1 1,2 2 0,2 8 285,-1 0 0,1 0 0,0 0 1,0 2-41,0 4 0,-6 4 0,0 7 0,0 3-312,-2 4 0,4-4 1,-8 4-1,0-4-108,1-2 0,-5 0 0,6-3 0,-2-1-1794,0-2 1,2-8 148,-2 2 0,-4-6 1551,4-6 1,4-12-1,0-9 1</inkml:trace>
  <inkml:trace contextRef="#ctx0" brushRef="#br0" timeOffset="6868">2630 2720 8355,'0'-18'276,"0"6"645,0 0 1,6 0 0,2-6 171,2 0 0,-4 1 0,6-1-666,2 0 0,2 0 0,-1 0 0,-1 0-82,-2 0 0,-2 0 0,4 0-354,-2 1 1,-6-1 0,4 0-1396,-2 0 696,-2 0 0,-8 2 1,-4 4 227,-6 6 0,2 12 0,0 6 1,0 6 508,0 6 1,6-2 0,-2 7-1,2 1 151,-2-2 1,4 4 0,-4-6 0,4 2 366,2 3 0,6-3 0,2 0-245,2-2 1,2-4 0,6-10 0,0-6-265,0-4 0,0-2 0,0 0 0,0-2-328,-1-4 1,1-12 0,-2-12 0,-2-2-588,-2 2 0,0-9 0,4 3 0,-2-2 28,-2 0 0,-8 1 0,2-3 0,-4-2 349,-2 2 1,8 3 0,2 1 0</inkml:trace>
  <inkml:trace contextRef="#ctx0" brushRef="#br0" timeOffset="7067">3041 1951 8461,'10'0'959,"-2"0"0,-8 8 0,0 5 0,0 7-365,0 4 0,2 8 1,2-2-1,2 4-292,-2 1 0,-2 1 1,-2 0-1,2 0-233,4 0 1,-4-7 0,4-1 0,-4 0-323,-2 0 0,0-6 0,0 2 0,0-5-1355,0-1 1,0 0-2727,0 0 3867,0 0 0,-8-8 0,-2-2 1</inkml:trace>
  <inkml:trace contextRef="#ctx0" brushRef="#br0" timeOffset="7213">2988 2452 8671,'2'-18'674,"4"0"1,-2 0-1,6 0 1,0 0-1,-1 0 1,5-2 72,2-4 0,4-1 0,2-7-734,2 2 0,6 2 0,-6-2 1,-3 7-368,-1 3 1,-2 4 0,0 4-1702,0 6 1,-8 4-1,-2 2 1</inkml:trace>
  <inkml:trace contextRef="#ctx0" brushRef="#br0" timeOffset="7687">2058 3722 11280,'0'18'669,"0"5"0,2 3 1,1 2-1,5 4-228,2 2 0,-4 9 0,4 9-282,-2 12 0,4-13 1,-6 9-1,-2-8-320,-2-7 1,-2-1-1,2-10 1,2-4-121,2-6 1,0-5-1,-6-1 1,0 0-1270,0 0 0,0-6 0,-2-2 607,-4-2 1,-4-2 0,-8-6 0</inkml:trace>
  <inkml:trace contextRef="#ctx0" brushRef="#br0" timeOffset="7980">1950 3829 8920,'-2'-18'681,"-4"0"0,4-8 1,-4-3-1,6-3 1,4 0-1,4 2-22,2-2 0,2 4 0,6 1 0,2 1-470,4 4 1,-4 4 0,3 6-1,-1 6-266,2 4 0,-4 2 1,4 0-1,-4 2-84,-2 4 0,-2 6 0,-3 10 0,-3 4-58,-2 2 0,-2 7 0,-6 7 0,0-2 47,0-2 1,-6-3-1,-2 1 1,-2-2 36,-3-4 1,3 2-1,-2-9 1,0 3-622,2 6 1,-4-10 82,8 8 1,0-18-1,6-12 1,0-16-47,0-18 1,6 4 0,2-14-1,2 11 583,4 1 1,2-2-1,2-2 1</inkml:trace>
  <inkml:trace contextRef="#ctx0" brushRef="#br0" timeOffset="8467">2541 3382 7918,'0'-10'-283,"0"0"2407,0 4-1609,0 4 0,-6-4 1,-2 12-1,0 6-40,0 4 0,-4 2 0,4 1 0,0 5-144,0 6 0,-6 4 1,4 2-1,0 0-57,4-1 1,2 7-1,0 0 1,-2-4-152,2-7 0,8-3 0,4-8 1,2 0-204,4-4 0,2-10 0,2 0-162,0-4 1,6-10-1,-1-6 1,-3-6-460,-6-4 1,2-8-1,-6 3 1,2-5 33,0-2 0,-8 0 1,2 0-1,-4 3 322,-2 3 1,0-2 0,-2 8-1,-2 2 316,-2 2 1,0 8 1513,6 1-909,0 7 0,0 4 0,0 11 0,0 7-95,0 6 1,0-4 0,0 6-1,2 0-209,4 4 0,-4-5 1,6-1-1,-2-4-218,0-2 1,2 0-1,-2 0-592,6 0 0,-2-8 1,1-4 19,3-4 0,0-4 0,0-4 0,-4-6-1176,-2-4 1,-2-8 1021,-6 0 0,8-8 0,2 5 1</inkml:trace>
  <inkml:trace contextRef="#ctx0" brushRef="#br0" timeOffset="8745">2827 3292 8355,'10'18'452,"-4"0"1,-4 0 135,-2 0 1,0 6 0,0 0-1,0-1 1,0 1 0,0 0 134,0-2 0,0-2 1,0-2-751,0 0-368,0 0 299,0-9 0,0-20 0,0-15-317,0-4 0,0 4 1,0-2-1,2 0 257,4 1 1,-2 3-1,7-6 1,3-2 399,2-2 1,0 0 0,-2 3-1,-2 3-181,2 2 0,0 2 0,0 6 0,-4 0-391,-2 1 1,0-1-1739,-2 0 1,-4 6 1392,4 0 1,-4 0 0,-2-6 0</inkml:trace>
  <inkml:trace contextRef="#ctx0" brushRef="#br0" timeOffset="8961">3077 2756 8355,'10'0'2369,"-2"8"-1640,-8 3 1,0 7-1,2 4 1,2 4-275,2 2 0,6 8 0,-6 5 1,0-1-232,2-2 0,-4-2 0,6 0 0,-2-1-178,-4 1 1,4-6 0,-2-2 0,-2-2-780,-2-5 1,3 5-1,1-2-1500,-2-2 1,-4-2 1194,-6-2 1,-3-8 0,-9-2 0</inkml:trace>
  <inkml:trace contextRef="#ctx0" brushRef="#br0" timeOffset="9134">3041 3257 9080,'6'-12'1124,"0"0"0,2 0 1,-4-6-1,4 0-733,2 0 0,2-6 1,6-2-1,2-1-167,4-5 0,-4 6 1,3 0-1,-3 2-526,-2 0 1,0 1 0,-2 5 0,-2 0-1057,-2 0 0,-2 6 0,2 0 0,-4 0-1858,0 2 3103,-6-6 0,13 14 0,-5-6 0</inkml:trace>
  <inkml:trace contextRef="#ctx0" brushRef="#br0" timeOffset="9264">3363 2809 8355,'6'12'0,"0"0"561,-2 2-286,6 2 1,-6 2-1,6 0 345,-2 0 0,4 1 1,-4 3-1,0 2-158,0-2 1,0-2 0,-4-2 0,2 0-469,-2 0 0,-2 0-1824,-2-1 205,0 1 1,-8-24-1,-2-6 1</inkml:trace>
  <inkml:trace contextRef="#ctx0" brushRef="#br0" timeOffset="9395">3363 2666 8355,'0'-18'3357,"0"0"-4419,0 1-167,0 7 0,8 2 0,2 8 0</inkml:trace>
  <inkml:trace contextRef="#ctx0" brushRef="#br0" timeOffset="10100">3596 2666 9231,'0'-18'1282,"0"0"1,0 1-345,0-1 0,0 6 0,-2 2-438,-4 2 1,4 0-1,-6 4-169,0-2 1,-2 0-238,-8 6 0,2 8 0,2 4 0,5 4 24,1 2 0,0 0 0,4 1 0,-2 5-123,2 6 1,2-2 0,2 2 0,2 0-18,4-3 0,4 5 0,6-8 0,-3-2-114,-1-2 0,0-8 1,6-2-1,0-2-282,0-4 0,0-2 1,0-4 143,0-4 0,0-4 0,-3-10 0,-1-2-862,-2-2 1,-6-2 0,4 4 0,0-4 47,0-1 1,2-3-1,6-6 1</inkml:trace>
  <inkml:trace contextRef="#ctx0" brushRef="#br0" timeOffset="10280">3918 2434 8355,'0'25'970,"2"-11"252,4 4 0,-4-10-478,4 4 1,-2 0 0,0 8 0,2 2-72,-2 2 0,-2 0 0,0-9-995,4-3 1,-4 4-123,4-4-1277,-4-4 1,-2-8-1,-2-12 525,-4-4 0,-12-10 0,-10-1 0</inkml:trace>
  <inkml:trace contextRef="#ctx0" brushRef="#br0" timeOffset="10460">3775 2237 8355,'-8'-18'3875,"6"8"-1895,-14-6-2151,14 14 0,2-4 1,12 10-1821,4 2 0,-6 8 0,-2-4 0</inkml:trace>
  <inkml:trace contextRef="#ctx0" brushRef="#br0" timeOffset="10634">3990 2308 8355,'11'18'0,"-1"2"0,0 2 1423,0 2-825,2 8 0,6-10 0,-2 9 90,-4 7 1,4 0 0,-6 8 0,2-1-352,0 1 1,-6-6-1,3 4 1,1-3-344,0 1 0,-6 0 0,4-6 0,-2-3-187,0-3 0,0 2 0,-6-8 0,0-2-1334,0-2-378,0-3 0,0-7 0,0-2 0</inkml:trace>
  <inkml:trace contextRef="#ctx0" brushRef="#br0" timeOffset="10969">3954 2344 8355,'-6'-18'421,"0"-2"181,2-3 0,2 1 1,2-6-1,2 0 1,4 0-11,6-4 1,10 1 0,3-1 0,3 2-280,4-2 1,2 6 0,0 4 0,-3 9-209,-1 7 0,-8 4 0,2 4 0,-4 6-227,-2 9 1,-8 15-1,-4 12-94,-4 2 0,-4 1 0,-4 7 1,-6 0-1,-4-1-98,-2 1 1,6-2 0,0-5 0,0-7-424,2-8 0,-4 0 0,8-8-1670,2-2 1710,2-11 1,2 5 0,0-6 0</inkml:trace>
  <inkml:trace contextRef="#ctx0" brushRef="#br0" timeOffset="11383">4526 1915 8766,'-8'-10'2861,"4"2"-2073,-8 8 0,2 2 0,-4 4-512,3 6 1,5 10 0,-4 4 0,0 1-13,0 5 1,4 2 0,-4 2-1,2 0-56,4-1 0,2 1 0,2 0 0,0-2-76,0-5 0,2-3 1,4-8-386,6 0 0,4-8 1,2-6-275,0-8 1,-3-8-1,-1-12 1,-4-6-115,-2-3 0,4-3 0,-6 0 0,0 0 70,2 1 0,-6 1 1,4 2-1,-4 4 302,-2 2 1,0 2 0,0 7 444,0-1 217,0 8 1,0 4-1,0 14 1,0 8-56,0 5 1,0 9 0,0-4 0,0 0 155,0 0 1,6-2 0,0-6 0,-2-1-708,-2 1 0,4-6 1,2-2-1165,2-2 1,-4-2 0,6-6 513,1 0 0,3-16 0,2-4 0</inkml:trace>
  <inkml:trace contextRef="#ctx0" brushRef="#br0" timeOffset="11740">4777 1933 8518,'0'24'947,"0"-1"-8,0-1 0,0-2 0,0 0 0,0 2-300,0 2 1,0-6 0,0-6-332,0 2 1,0 1-526,0 3 0,0-10-226,0-8 1,0-8 0,0-12 0,0-1-193,0-3 0,0-8 0,0 4 0,0-2 36,0 0 0,2 3 0,4-5 0,3 4 448,1 2 1,6-4-1,-4 6 1,6 3 835,6 1 0,-6 8 0,2 2 0,-6 2 108,0 4 0,0 4 0,-1 6 1,-3 6-475,-2 4 1,-2 10 0,-6 3 0,0 3-235,0-2 1,0 4 0,0-6 0,0-1-370,0-3 0,2-4 0,2-2-2044,2 0 1,2-8 702,-2-4 1,2-12 1358,4-6 1,4-12 0,-6-4 0</inkml:trace>
  <inkml:trace contextRef="#ctx0" brushRef="#br0" timeOffset="11943">5099 1325 8661,'-10'17'856,"4"1"1,4 0 0,2 2 0,0 4-89,0 6 1,0 11-1,0 7 1,0 2-258,0-2 1,6 7-1,2-5 1,0-2-414,0-3 0,3 3 0,-5-6 1,-2-4-254,-2-7 1,4 1-1,0-8 1,-2-2-1978,-2-2 0,-2-2 385,0 0 1,-8-1 0,-2 1 0</inkml:trace>
  <inkml:trace contextRef="#ctx0" brushRef="#br0" timeOffset="12084">5081 1861 8355,'0'-18'4197,"8"-2"-3304,4-3 0,3 3-530,3-4 1,2-4-1,4-2 1,6-4-81,4-1 1,0-1 0,-3 0-1,-3 2-2741,-2 4 0,14-3 1,-3 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3:10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898 1762 8355,'-9'-7'753,"2"4"314,7-8 0,0 6 498,0-6-249,0 7-510,0-3 15,0 7 23,0 0 1,2-5-767,3 0 0,6-13 0,10 0 0,6-5-95,3-6 0,9-14 0,6-6 1,8-7-290,12-4 228,-1-3-827,-25 28 0,0-1 914,34-30 0,-32 27 0,0 0 4,2 1 0,0 1 1,-2-2-1,1 0-12,4-1 0,-1-1 7,-3 1 1,0 0 7,2 0 0,-1 0 0,-1 1 1,0 0-1,-1 1 0,0 1 1,-2 2-1,-1 0 252,35-31 0,-9 4 0,-9 3 98,-5 6 0,2 5 0,-11 3 0,-2 6-121,-7 5 1,-2 0 0,-10 13 0,-4 3-35,-4 6 167,-8-3-784,3 14 0,-7-5 0,0 12-414,0 4 0,0-1 0,0 2 601,0 1 0,0 3 1,0 1-805,0 0 1,0-6 0,-2 1 408,-3 2 1,3 1-687,-3 2 1,-11 7 0,-2 2 0</inkml:trace>
  <inkml:trace contextRef="#ctx0" brushRef="#br0" timeOffset="2146">609 2083 8485,'-1'-9'919,"-5"4"1,-3 5 0,-7 7-357,0 9 0,0 2 1,0 10-1,0 4-256,0 4 0,-5 9 1,-2 1-1,-2 6-30,-4 1 0,-1 15 0,0-13 0,1 4 56,2 3 0,8-7 0,-1-1 0,8-6-157,6-5 1,-1 1-1,4-8 1,3-4-152,3-4 1,17-10-1,1-2 1,10-9-133,6-5 1,-1-4 0,6-3 0,1-6-371,-2-3 1,4-7-1,-10-1 1,-3 5-3342,-3 4 2295,-10-1 0,5 12 0,-8-5 1</inkml:trace>
  <inkml:trace contextRef="#ctx0" brushRef="#br0" timeOffset="28229">0 4424 12549,'16'0'323,"-5"-2"0,0-3 1,1-4-1,0-1 0,1-1-78,-2-2 0,-1-1 0,6-2 0,-1 0-130,-5 0 1,3-2 0,-6-1 0,2-5-115,3-1 1,1 1 0,-1-5-1,-1 2-124,1-1 1,-3-3-1,0 1 1,0 2 50,0 1 0,-5 2 0,1-3 0,-3 3-210,-2 1 1,0-2 0,0 3 0,0-1-308,0 1 0,0 2 1,-2 7 125,-3 3 1,1-2 409,-7 8 0,2 7 1,-3 9-1,3 3 145,2 2 1,0 2-1,3 1 1,-1 4 201,1 2 0,3 2 0,1 5 1,0 0-49,0 0 0,0 0 0,0 0 0,1-1-31,5-5 0,-3-2 0,8-8 0,0 0-92,-3 0 1,7-7 0,-5-4-1,6-3-283,6-2 0,-4-2 0,5-3 0,-2-6-339,1-3 1,1-4 0,-4-4 0,5-2-248,0-1 0,-4-6 0,1 6 0,-3-1-90,-2-1 0,0 0 0,0-5 1</inkml:trace>
  <inkml:trace contextRef="#ctx0" brushRef="#br0" timeOffset="28919">625 3671 8355,'0'-16'501,"2"7"-53,4 3 0,-5 6 0,5 6 0,-4 4 0,-2 5 0,0 1 95,0 0 1,0 5 0,0 2 0,0 0-211,0 1 1,0 2 0,-2-4 0,-2-1-163,-1 2 0,-1-5 0,6 3-200,0-3 1,-1-9-131,-5-4 1,5-5-1,-5-5-393,4-6 0,2-5 231,0-5 1,6 1 0,1-6 0,0-1-209,0 2 0,6-5 0,-4 3 1,1-3 253,1-2 1,0 5 0,3 2 0,-2 2-165,-1 3 1,0 2 622,5 2 0,-6 7 0,-1 6 667,-2 6 0,-1 6 0,-4 7 0,1 2-500,3 4 0,-1 1 1,-5 5-1,0-3-197,0-2 1,0 4 0,0-4-99,0 2 1,0-5 0,2 1-136,3-3 0,-1-9 1,6-6-550,3-6 1,-1-6 0,1-7-1,-3-2-302,3-3 0,-4-4 0,1-6 0,1 3 332,-2 1 0,3 1 308,-6-7 0,6 1 0,-3 0 1</inkml:trace>
  <inkml:trace contextRef="#ctx0" brushRef="#br0" timeOffset="29153">1058 3013 8355,'0'-16'1072,"0"0"1,-1 7-442,-5 4 1,5 10-1,-5 6 1,4 5-309,2 5 1,0 4 0,0 9 0,0 2-22,0 1 1,0 2-1,0-3 1,0 1-298,0-1 0,0 0 0,0-1 0,0 3-202,0-3 0,-5-1 0,0-2 0,1 0-262,2 0 1,2-1 0,-1-5 0,-3-4-3853,-1-4 3589,-1-2 1,-1 7 0,-2 2 0</inkml:trace>
  <inkml:trace contextRef="#ctx0" brushRef="#br0" timeOffset="29480">978 3606 8029,'0'-16'14,"0"0"0,0 0 951,0 0 0,0 6 0,0-1 0,0-2-453,0-1 1,7-7 0,4-1-1,3 1-360,2-2 0,6 3 1,-1-6-1,-1-1 1,-2 2-315,-2 4 1,0 1 0,0 2-511,0 2 1,0-4 0,0 12-499,0-1 1,-6-4 0,1 8-268,2 1 1,-4 2 1397,1 2 0,-6 8 1,3 1 282,0-1 0,-5 7 0,3-5 1,-3 5 499,-2 1 1,2 0 0,1 1 0,3 3 59,-3 1 1,-1 3 0,-2-5 0,0 4-513,0 2 0,-2-5 0,-1 1 1,-3-3-602,3-2 1,1 0-430,2 0-2938,0-7 2847,0-9 1,0-16 0,0-9 0</inkml:trace>
  <inkml:trace contextRef="#ctx0" brushRef="#br0" timeOffset="29650">1395 2949 8355,'0'-16'-27,"0"0"0,0 0-132,0 0 0,0 0-404,0 0 1,7 0 0,2 0 0</inkml:trace>
  <inkml:trace contextRef="#ctx0" brushRef="#br0" timeOffset="29850">1604 2612 8355,'0'16'591,"0"0"1,0 6 853,0-1 0,0 8-878,0-3 0,0 12 0,0 3 0,0 1-302,0 1 0,0-5 1,0 3-1,0 0-299,0 0 1,0-6 0,0 3 0,0-5-50,0 0 1,-6-3 0,1-2-1,1-1-988,3 2 0,1-6 1,-2 0-1,-2-2-2629,-1 1 3305,0-1 1,-3-5 0,0 0 0</inkml:trace>
  <inkml:trace contextRef="#ctx0" brushRef="#br0" timeOffset="30491">1539 3302 8707,'0'-16'2710,"0"0"-2217,0 0 0,0 0 0,2 0 0,4-2-126,4-4 1,5 5 0,1-5-1,0 3-280,0-3 0,0-1 0,0-5 0,0 3-124,0 1 0,0 3 0,0 3-440,0-3 0,-2 3 1,-1-2-1,-4 6-651,-2 3 1,0 8 1023,-2-2 0,2 5 1,4 5 414,-6 6 0,2 3 0,-1 4 1,-3 1-141,-1 3 0,0-1 0,1-3 0,3 1 410,-3 3 1,-1-1 0,0-5-59,3 0 0,-1-1 0,5-3-347,-2-1 1,5-8-365,-1 3 1,2-14 0,-1-6 0,-3-7 54,-2-4 1,4-2-1,-4-5 1,0 0-267,0 0 1,4 0-1,-4 0 1,0 2-205,0 3 1,0 4 0,-3 7 0,1 0 382,-1 0 444,-2 7 0,-1 3 1,3 12-1,1 4-153,-1 5 0,-2 13 0,-2 4 0,0 4 627,0 3 0,1 9 0,3 9 0,1 2-203,-1 0 1,3 7 0,0 8 0,2 5-366,3 1 0,-3 0 0,0-1 0,0-5-233,0-4 0,-5-9 0,3-4 0,-2-4-128,0-7 0,1-5 1,-8-10-1,-2-3 32,-1-1 1,-7-9 0,1-2 0,-5-9-3,-5-5 0,3-10 0,-5-6 1,1-11 151,1-12 1,1-8 0,10-3 0,2 0 286,1 0 0,5-7 0,-1-2 0,6-2 665,8 0 1,5 2 0,6-3-1,4 3-271,5 1 0,2 3 0,5 5-192,5 0-521,3 7 1,7-6-1,1 8 1,-2 2-1335,-3 5 1,-2 17-1044,-4 5 0,3 6 1,-5 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840" cy="464820"/>
          </a:xfrm>
          <a:prstGeom prst="rect">
            <a:avLst/>
          </a:prstGeom>
        </p:spPr>
        <p:txBody>
          <a:bodyPr vert="horz" lIns="93052" tIns="46524" rIns="93052" bIns="46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6" y="0"/>
            <a:ext cx="3037840" cy="464820"/>
          </a:xfrm>
          <a:prstGeom prst="rect">
            <a:avLst/>
          </a:prstGeom>
        </p:spPr>
        <p:txBody>
          <a:bodyPr vert="horz" lIns="93052" tIns="46524" rIns="93052" bIns="46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768711-07A2-4905-A9C6-92171B1DF195}" type="datetimeFigureOut">
              <a:rPr lang="en-US"/>
              <a:pPr>
                <a:defRPr/>
              </a:pPr>
              <a:t>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4" rIns="93052" bIns="46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052" tIns="46524" rIns="93052" bIns="46524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968"/>
            <a:ext cx="3037840" cy="464820"/>
          </a:xfrm>
          <a:prstGeom prst="rect">
            <a:avLst/>
          </a:prstGeom>
        </p:spPr>
        <p:txBody>
          <a:bodyPr vert="horz" lIns="93052" tIns="46524" rIns="93052" bIns="46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6" y="8829968"/>
            <a:ext cx="3037840" cy="464820"/>
          </a:xfrm>
          <a:prstGeom prst="rect">
            <a:avLst/>
          </a:prstGeom>
        </p:spPr>
        <p:txBody>
          <a:bodyPr vert="horz" lIns="93052" tIns="46524" rIns="93052" bIns="46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9DEEB5-AEAE-45A6-BF9A-868FE2D85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41" indent="-16984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3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0930" indent="-170930" defTabSz="905922">
              <a:buFont typeface="Arial" panose="020B0604020202020204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0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4457" indent="-174457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6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defTabSz="905922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0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88975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407" indent="-283407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5AEE4-B115-4DE6-BFEA-505E127432B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04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3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1200"/>
            <a:ext cx="4768850" cy="357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0044" indent="-170044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88975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22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88975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73073" indent="-273073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16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652463"/>
            <a:ext cx="4351337" cy="326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24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88975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96360" indent="-29636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1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3738"/>
            <a:ext cx="4649787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2" indent="-171422" defTabSz="914248">
              <a:buFont typeface="Arial" panose="020B0604020202020204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5AEE4-B115-4DE6-BFEA-505E127432B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23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63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4AC6F-5097-8D4C-AF02-F10B64DCB1D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35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0656" indent="-170656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6716-7F62-4C14-BBFC-D8692EA7A58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71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7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4891" indent="-17121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6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4177" indent="-174177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2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4177" indent="-174177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5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0930" indent="-17093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4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6" y="6339134"/>
            <a:ext cx="3264092" cy="2420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72742" y="2233557"/>
            <a:ext cx="8113316" cy="1509310"/>
          </a:xfrm>
        </p:spPr>
        <p:txBody>
          <a:bodyPr lIns="0" tIns="0" rIns="0" bIns="0" anchor="b">
            <a:normAutofit/>
          </a:bodyPr>
          <a:lstStyle>
            <a:lvl1pPr>
              <a:defRPr sz="3600" baseline="0">
                <a:solidFill>
                  <a:srgbClr val="355F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IN ARIAL BOLD 36/40PT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72742" y="3817682"/>
            <a:ext cx="6125160" cy="374217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87337" indent="0">
              <a:buNone/>
              <a:defRPr b="1"/>
            </a:lvl2pPr>
            <a:lvl3pPr marL="574675" indent="0">
              <a:buNone/>
              <a:defRPr b="1"/>
            </a:lvl3pPr>
            <a:lvl4pPr marL="912812" indent="0">
              <a:buNone/>
              <a:defRPr b="1"/>
            </a:lvl4pPr>
            <a:lvl5pPr marL="1200150" indent="0">
              <a:buNone/>
              <a:defRPr b="1"/>
            </a:lvl5pPr>
          </a:lstStyle>
          <a:p>
            <a:r>
              <a:rPr lang="en-US" dirty="0"/>
              <a:t>Subtitle goes here in Arial Regular 16/20pt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6" y="4573644"/>
            <a:ext cx="4206216" cy="2282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2" y="1504604"/>
            <a:ext cx="1968480" cy="73018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72742" y="5109640"/>
            <a:ext cx="210321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>
                <a:solidFill>
                  <a:srgbClr val="7879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1500"/>
              </a:spcBef>
              <a:buClr>
                <a:srgbClr val="355F9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72742" y="4269596"/>
            <a:ext cx="6125160" cy="34157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Name(s) go here in Arial Regular 18pt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72742" y="433130"/>
            <a:ext cx="6125160" cy="374217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87337" indent="0">
              <a:buNone/>
              <a:defRPr b="1"/>
            </a:lvl2pPr>
            <a:lvl3pPr marL="574675" indent="0">
              <a:buNone/>
              <a:defRPr b="1"/>
            </a:lvl3pPr>
            <a:lvl4pPr marL="912812" indent="0">
              <a:buNone/>
              <a:defRPr b="1"/>
            </a:lvl4pPr>
            <a:lvl5pPr marL="1200150" indent="0">
              <a:buNone/>
              <a:defRPr b="1"/>
            </a:lvl5pPr>
          </a:lstStyle>
          <a:p>
            <a:r>
              <a:rPr lang="en-US" dirty="0"/>
              <a:t>Event Name goes here in Arial Regular 16/20pt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700" dirty="0"/>
              <a:t>Copyright 2017 by Financial</a:t>
            </a:r>
            <a:r>
              <a:rPr lang="en-US" sz="700" baseline="0" dirty="0"/>
              <a:t> Accounting Foundation, Norwalk CT.  For non-commercial, educational/academic purposes only.</a:t>
            </a:r>
            <a:endParaRPr lang="en-US" sz="7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69065" y="5367967"/>
            <a:ext cx="4325027" cy="2743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7F7F7F"/>
                </a:solidFill>
                <a:effectLst/>
                <a:latin typeface="Arial" charset="0"/>
                <a:ea typeface="+mn-ea"/>
                <a:cs typeface="+mn-cs"/>
              </a:rPr>
              <a:t>The views expressed in this presentation are those of the presenter.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7F7F7F"/>
                </a:solidFill>
                <a:effectLst/>
                <a:latin typeface="Arial" charset="0"/>
                <a:ea typeface="+mn-ea"/>
                <a:cs typeface="+mn-cs"/>
              </a:rPr>
              <a:t>Official positions of the FASB are reached only after extensive due process and deliberations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89" y="1412776"/>
            <a:ext cx="8228153" cy="4525963"/>
          </a:xfrm>
          <a:prstGeom prst="rect">
            <a:avLst/>
          </a:prstGeom>
        </p:spPr>
        <p:txBody>
          <a:bodyPr lIns="0"/>
          <a:lstStyle>
            <a:lvl1pPr marL="199805" indent="-199805">
              <a:spcBef>
                <a:spcPts val="675"/>
              </a:spcBef>
              <a:buClr>
                <a:schemeClr val="tx2"/>
              </a:buClr>
              <a:defRPr sz="1951"/>
            </a:lvl1pPr>
            <a:lvl2pPr marL="607515" indent="-199805">
              <a:lnSpc>
                <a:spcPct val="110000"/>
              </a:lnSpc>
              <a:spcBef>
                <a:spcPts val="27"/>
              </a:spcBef>
              <a:defRPr sz="1800"/>
            </a:lvl2pPr>
            <a:lvl3pPr marL="1015225" indent="-199805">
              <a:lnSpc>
                <a:spcPct val="110000"/>
              </a:lnSpc>
              <a:spcBef>
                <a:spcPts val="27"/>
              </a:spcBef>
              <a:defRPr sz="1651"/>
            </a:lvl3pPr>
            <a:lvl4pPr marL="1420236" indent="-198839">
              <a:lnSpc>
                <a:spcPct val="110000"/>
              </a:lnSpc>
              <a:spcBef>
                <a:spcPts val="27"/>
              </a:spcBef>
              <a:defRPr/>
            </a:lvl4pPr>
            <a:lvl5pPr marL="1827946" indent="-198839">
              <a:lnSpc>
                <a:spcPct val="110000"/>
              </a:lnSpc>
              <a:spcBef>
                <a:spcPts val="27"/>
              </a:spcBef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7396" y="31130"/>
            <a:ext cx="7444519" cy="9807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4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2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079" y="2787365"/>
            <a:ext cx="3010555" cy="895540"/>
          </a:xfrm>
        </p:spPr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3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37393" y="2313947"/>
            <a:ext cx="8216651" cy="8972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 algn="l">
              <a:defRPr baseline="0">
                <a:solidFill>
                  <a:srgbClr val="355F9A"/>
                </a:solidFill>
              </a:defRPr>
            </a:lvl1pPr>
          </a:lstStyle>
          <a:p>
            <a:pPr lvl="0"/>
            <a:r>
              <a:rPr lang="en-US" dirty="0"/>
              <a:t>Section Break Title </a:t>
            </a:r>
            <a:br>
              <a:rPr lang="en-US" dirty="0"/>
            </a:br>
            <a:r>
              <a:rPr lang="en-US" dirty="0"/>
              <a:t>in Arial Bold 36/40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6572" y="6337911"/>
            <a:ext cx="3338286" cy="251160"/>
            <a:chOff x="326571" y="6216440"/>
            <a:chExt cx="5145737" cy="38714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1" y="6254756"/>
              <a:ext cx="1115568" cy="3202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490" y="6216440"/>
              <a:ext cx="3779818" cy="387145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>
            <a:off x="347269" y="3380282"/>
            <a:ext cx="8793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7392" y="3549366"/>
            <a:ext cx="8216651" cy="651231"/>
          </a:xfrm>
        </p:spPr>
        <p:txBody>
          <a:bodyPr/>
          <a:lstStyle>
            <a:lvl1pPr marL="0" indent="0">
              <a:buNone/>
              <a:defRPr sz="2800" baseline="0">
                <a:solidFill>
                  <a:srgbClr val="4374AB"/>
                </a:solidFill>
              </a:defRPr>
            </a:lvl1pPr>
          </a:lstStyle>
          <a:p>
            <a:pPr lvl="0"/>
            <a:r>
              <a:rPr lang="en-US" dirty="0"/>
              <a:t>Subtitle Arial 28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19"/>
            <a:ext cx="3158675" cy="158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503" y="1652677"/>
            <a:ext cx="8561387" cy="4624240"/>
          </a:xfrm>
        </p:spPr>
        <p:txBody>
          <a:bodyPr/>
          <a:lstStyle>
            <a:lvl1pPr marL="215417" indent="-209556">
              <a:lnSpc>
                <a:spcPct val="112000"/>
              </a:lnSpc>
              <a:buClr>
                <a:srgbClr val="EF4142"/>
              </a:buClr>
              <a:buFont typeface="Wingdings" charset="2"/>
              <a:buChar char="§"/>
              <a:tabLst/>
              <a:defRPr sz="2215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22041" indent="-206625">
              <a:lnSpc>
                <a:spcPct val="112000"/>
              </a:lnSpc>
              <a:buClr>
                <a:srgbClr val="EF4142"/>
              </a:buClr>
              <a:tabLst/>
              <a:defRPr sz="203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37459" indent="-205159">
              <a:lnSpc>
                <a:spcPct val="112000"/>
              </a:lnSpc>
              <a:buClr>
                <a:srgbClr val="EF4142"/>
              </a:buClr>
              <a:buFont typeface="Arial" pitchFamily="34" charset="0"/>
              <a:buChar char="•"/>
              <a:tabLst/>
              <a:defRPr sz="184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44083" indent="-209556">
              <a:lnSpc>
                <a:spcPct val="112000"/>
              </a:lnSpc>
              <a:buClr>
                <a:srgbClr val="EF4142"/>
              </a:buClr>
              <a:tabLst/>
              <a:defRPr sz="1662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59500" indent="-209556">
              <a:lnSpc>
                <a:spcPct val="112000"/>
              </a:lnSpc>
              <a:buClr>
                <a:srgbClr val="EF4142"/>
              </a:buClr>
              <a:defRPr sz="1662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level, Arial Regular 24pt</a:t>
            </a:r>
          </a:p>
          <a:p>
            <a:pPr lvl="1"/>
            <a:r>
              <a:rPr lang="en-US" dirty="0"/>
              <a:t>Second level, Arial Regular 22pt</a:t>
            </a:r>
          </a:p>
          <a:p>
            <a:pPr lvl="2"/>
            <a:r>
              <a:rPr lang="en-US" dirty="0"/>
              <a:t>Third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Fourth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Fifth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3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69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6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58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pos="199" userDrawn="1">
          <p15:clr>
            <a:srgbClr val="FBAE40"/>
          </p15:clr>
        </p15:guide>
        <p15:guide id="5" orient="horz" pos="11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37393" y="2313947"/>
            <a:ext cx="8216651" cy="8972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 algn="l">
              <a:defRPr baseline="0">
                <a:solidFill>
                  <a:srgbClr val="355F9A"/>
                </a:solidFill>
              </a:defRPr>
            </a:lvl1pPr>
          </a:lstStyle>
          <a:p>
            <a:pPr lvl="0"/>
            <a:r>
              <a:rPr lang="en-US" dirty="0"/>
              <a:t>Section Break Title </a:t>
            </a:r>
            <a:br>
              <a:rPr lang="en-US" dirty="0"/>
            </a:br>
            <a:r>
              <a:rPr lang="en-US" dirty="0"/>
              <a:t>in Arial Bold 36/40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6572" y="6337911"/>
            <a:ext cx="3338286" cy="251160"/>
            <a:chOff x="326571" y="6216440"/>
            <a:chExt cx="5145737" cy="38714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1" y="6254756"/>
              <a:ext cx="1115568" cy="3202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490" y="6216440"/>
              <a:ext cx="3779818" cy="387145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>
            <a:off x="347269" y="3380282"/>
            <a:ext cx="8793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7392" y="3549366"/>
            <a:ext cx="8216651" cy="651231"/>
          </a:xfrm>
        </p:spPr>
        <p:txBody>
          <a:bodyPr/>
          <a:lstStyle>
            <a:lvl1pPr marL="0" indent="0">
              <a:buNone/>
              <a:defRPr sz="2800" baseline="0">
                <a:solidFill>
                  <a:srgbClr val="4374AB"/>
                </a:solidFill>
              </a:defRPr>
            </a:lvl1pPr>
          </a:lstStyle>
          <a:p>
            <a:pPr lvl="0"/>
            <a:r>
              <a:rPr lang="en-US" dirty="0"/>
              <a:t>Subtitle Arial 28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19"/>
            <a:ext cx="3158675" cy="158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502" y="1652677"/>
            <a:ext cx="8561387" cy="4624240"/>
          </a:xfrm>
        </p:spPr>
        <p:txBody>
          <a:bodyPr/>
          <a:lstStyle>
            <a:lvl1pPr marL="233363" indent="-227013">
              <a:lnSpc>
                <a:spcPct val="112000"/>
              </a:lnSpc>
              <a:buClr>
                <a:srgbClr val="EF4142"/>
              </a:buClr>
              <a:buFont typeface="Wingdings" charset="2"/>
              <a:buChar char="§"/>
              <a:tabLst/>
              <a:defRPr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-223838">
              <a:lnSpc>
                <a:spcPct val="112000"/>
              </a:lnSpc>
              <a:buClr>
                <a:srgbClr val="EF4142"/>
              </a:buClr>
              <a:tabLst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90563" indent="-222250">
              <a:lnSpc>
                <a:spcPct val="112000"/>
              </a:lnSpc>
              <a:buClr>
                <a:srgbClr val="EF4142"/>
              </a:buClr>
              <a:buFont typeface="Arial" pitchFamily="34" charset="0"/>
              <a:buChar char="•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 indent="-227013">
              <a:lnSpc>
                <a:spcPct val="112000"/>
              </a:lnSpc>
              <a:buClr>
                <a:srgbClr val="EF4142"/>
              </a:buClr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47763" indent="-227013">
              <a:lnSpc>
                <a:spcPct val="112000"/>
              </a:lnSpc>
              <a:buClr>
                <a:srgbClr val="EF414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level, Arial Regular 24pt</a:t>
            </a:r>
          </a:p>
          <a:p>
            <a:pPr lvl="1"/>
            <a:r>
              <a:rPr lang="en-US" dirty="0"/>
              <a:t>Second level, Arial Regular 22pt</a:t>
            </a:r>
          </a:p>
          <a:p>
            <a:pPr lvl="2"/>
            <a:r>
              <a:rPr lang="en-US" dirty="0"/>
              <a:t>Third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Fourth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Fifth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2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61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6">
          <p15:clr>
            <a:srgbClr val="FBAE40"/>
          </p15:clr>
        </p15:guide>
        <p15:guide id="4" pos="216">
          <p15:clr>
            <a:srgbClr val="FBAE40"/>
          </p15:clr>
        </p15:guide>
        <p15:guide id="5" orient="horz" pos="11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447" y="1651960"/>
            <a:ext cx="3825875" cy="4163590"/>
          </a:xfrm>
        </p:spPr>
        <p:txBody>
          <a:bodyPr/>
          <a:lstStyle>
            <a:lvl1pPr marL="233363" indent="-223838">
              <a:lnSpc>
                <a:spcPct val="112000"/>
              </a:lnSpc>
              <a:buClr>
                <a:srgbClr val="EF4142"/>
              </a:buClr>
              <a:tabLst/>
              <a:defRPr sz="2400" b="0">
                <a:solidFill>
                  <a:srgbClr val="000000"/>
                </a:solidFill>
              </a:defRPr>
            </a:lvl1pPr>
            <a:lvl2pPr marL="4572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2pPr>
            <a:lvl3pPr marL="690563" indent="-236538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3pPr>
            <a:lvl4pPr marL="9144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4pPr>
            <a:lvl5pPr marL="1147763" indent="-227013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5pPr>
          </a:lstStyle>
          <a:p>
            <a:pPr lvl="0"/>
            <a:r>
              <a:rPr lang="en-US" dirty="0"/>
              <a:t>Arial Regular 24pt</a:t>
            </a:r>
          </a:p>
          <a:p>
            <a:pPr lvl="1"/>
            <a:r>
              <a:rPr lang="en-US" dirty="0"/>
              <a:t>Arial Regular 22pt</a:t>
            </a:r>
          </a:p>
          <a:p>
            <a:pPr lvl="2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2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458400" y="1651960"/>
            <a:ext cx="3825875" cy="4163590"/>
          </a:xfrm>
        </p:spPr>
        <p:txBody>
          <a:bodyPr/>
          <a:lstStyle>
            <a:lvl1pPr marL="233363" indent="-223838">
              <a:lnSpc>
                <a:spcPct val="112000"/>
              </a:lnSpc>
              <a:buClr>
                <a:srgbClr val="EF4142"/>
              </a:buClr>
              <a:tabLst/>
              <a:defRPr sz="2400" b="0">
                <a:solidFill>
                  <a:srgbClr val="000000"/>
                </a:solidFill>
              </a:defRPr>
            </a:lvl1pPr>
            <a:lvl2pPr marL="4572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2pPr>
            <a:lvl3pPr marL="690563" indent="-236538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3pPr>
            <a:lvl4pPr marL="9144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4pPr>
            <a:lvl5pPr marL="1147763" indent="-227013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5pPr>
          </a:lstStyle>
          <a:p>
            <a:pPr lvl="0"/>
            <a:r>
              <a:rPr lang="en-US" dirty="0"/>
              <a:t>Arial Regular 24pt</a:t>
            </a:r>
          </a:p>
          <a:p>
            <a:pPr lvl="1"/>
            <a:r>
              <a:rPr lang="en-US" dirty="0"/>
              <a:t>Arial Regular 22pt</a:t>
            </a:r>
          </a:p>
          <a:p>
            <a:pPr lvl="2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38929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3">
          <p15:clr>
            <a:srgbClr val="FBAE40"/>
          </p15:clr>
        </p15:guide>
        <p15:guide id="4" pos="2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2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079" y="2787365"/>
            <a:ext cx="3010555" cy="895540"/>
          </a:xfrm>
        </p:spPr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3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bulle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F414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F4142"/>
              </a:buClr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860425" indent="-285750">
              <a:buClr>
                <a:srgbClr val="EF414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200150" indent="-287338">
              <a:buClr>
                <a:srgbClr val="EF4142"/>
              </a:buClr>
              <a:buSzPct val="93000"/>
              <a:buFont typeface="Courier New" pitchFamily="49" charset="0"/>
              <a:buChar char="o"/>
              <a:defRPr sz="18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EF4142"/>
              </a:buClr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36078" y="537324"/>
            <a:ext cx="8907921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862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3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12000" y="593249"/>
            <a:ext cx="631581" cy="1968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78116-8FBE-4D4E-9B70-7333F14BB8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437013"/>
      </p:ext>
    </p:extLst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3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12000" y="593249"/>
            <a:ext cx="631581" cy="1968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78116-8FBE-4D4E-9B70-7333F14BB8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7332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19"/>
            <a:ext cx="3158675" cy="158238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079" y="537323"/>
            <a:ext cx="8907921" cy="8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in Arial Bold 36/40pt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790" y="1652678"/>
            <a:ext cx="8561387" cy="44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level, Arial Regular 24pt</a:t>
            </a:r>
          </a:p>
          <a:p>
            <a:pPr lvl="1"/>
            <a:r>
              <a:rPr lang="en-US" dirty="0"/>
              <a:t>Second level, Arial Regular 22pt</a:t>
            </a:r>
          </a:p>
          <a:p>
            <a:pPr lvl="2"/>
            <a:r>
              <a:rPr lang="en-US" dirty="0"/>
              <a:t>Third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Fourth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Fifth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700" dirty="0"/>
              <a:t>Copyright 2017 by Financial</a:t>
            </a:r>
            <a:r>
              <a:rPr lang="en-US" sz="700" baseline="0" dirty="0"/>
              <a:t> Accounting Foundation, Norwalk CT.  For non-commercial, educational/academic purposes only.</a:t>
            </a:r>
            <a:endParaRPr lang="en-US" sz="7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84" r:id="rId3"/>
    <p:sldLayoutId id="2147483683" r:id="rId4"/>
    <p:sldLayoutId id="2147483681" r:id="rId5"/>
    <p:sldLayoutId id="2147483688" r:id="rId6"/>
    <p:sldLayoutId id="2147483689" r:id="rId7"/>
    <p:sldLayoutId id="2147483690" r:id="rId8"/>
  </p:sldLayoutIdLst>
  <p:hf hd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600" b="1" kern="1200">
          <a:solidFill>
            <a:srgbClr val="355F9A"/>
          </a:solidFill>
          <a:effectLst/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1" fontAlgn="base" hangingPunct="1">
        <a:lnSpc>
          <a:spcPct val="112000"/>
        </a:lnSpc>
        <a:spcBef>
          <a:spcPts val="1500"/>
        </a:spcBef>
        <a:spcAft>
          <a:spcPct val="0"/>
        </a:spcAft>
        <a:buClr>
          <a:srgbClr val="EF414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87338" algn="l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rgbClr val="EF4142"/>
        </a:buClr>
        <a:buFont typeface="Lucida Grande"/>
        <a:buChar char="-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2pPr>
      <a:lvl3pPr marL="860425" indent="-285750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pitchFamily="34" charset="0"/>
        <a:buChar char="•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3pPr>
      <a:lvl4pPr marL="1200150" indent="-287338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Courier New" pitchFamily="49" charset="0"/>
        <a:buChar char="o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4pPr>
      <a:lvl5pPr marL="1427163" indent="-227013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charset="0"/>
        <a:buChar char="»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pos="5468" userDrawn="1">
          <p15:clr>
            <a:srgbClr val="F26B43"/>
          </p15:clr>
        </p15:guide>
        <p15:guide id="7" orient="horz" pos="1104" userDrawn="1">
          <p15:clr>
            <a:srgbClr val="F26B43"/>
          </p15:clr>
        </p15:guide>
        <p15:guide id="8" orient="horz" pos="40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21"/>
            <a:ext cx="3158675" cy="158238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080" y="537323"/>
            <a:ext cx="8907921" cy="8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Headline in Arial Bold 36/40pt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791" y="1652678"/>
            <a:ext cx="8561387" cy="44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level, Arial Regular 24pt</a:t>
            </a:r>
          </a:p>
          <a:p>
            <a:pPr lvl="1"/>
            <a:r>
              <a:rPr lang="en-US"/>
              <a:t>Second level, Arial Regular 22pt</a:t>
            </a:r>
          </a:p>
          <a:p>
            <a:pPr lvl="2"/>
            <a:r>
              <a:rPr lang="en-US"/>
              <a:t>Third level, Arial </a:t>
            </a:r>
            <a:r>
              <a:rPr lang="en-US" err="1"/>
              <a:t>Reglar</a:t>
            </a:r>
            <a:r>
              <a:rPr lang="en-US"/>
              <a:t> 18pt</a:t>
            </a:r>
          </a:p>
          <a:p>
            <a:pPr lvl="3"/>
            <a:r>
              <a:rPr lang="en-US"/>
              <a:t>Fourth level, Arial </a:t>
            </a:r>
            <a:r>
              <a:rPr lang="en-US" err="1"/>
              <a:t>Reglar</a:t>
            </a:r>
            <a:r>
              <a:rPr lang="en-US"/>
              <a:t> 18pt</a:t>
            </a:r>
          </a:p>
          <a:p>
            <a:pPr lvl="4"/>
            <a:r>
              <a:rPr lang="en-US"/>
              <a:t>Fifth level, Arial </a:t>
            </a:r>
            <a:r>
              <a:rPr lang="en-US" err="1"/>
              <a:t>Reglar</a:t>
            </a:r>
            <a:r>
              <a:rPr lang="en-US"/>
              <a:t> 18pt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69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385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646"/>
              <a:t>Copyright 2019 by Financial</a:t>
            </a:r>
            <a:r>
              <a:rPr lang="en-US" sz="646" baseline="0"/>
              <a:t> Accounting Foundation, Norwalk CT.  For non-commercial, educational/academic purposes only.</a:t>
            </a:r>
            <a:endParaRPr lang="en-US" sz="646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</p:sldLayoutIdLst>
  <p:hf hdr="0" ft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600" b="1" kern="1200">
          <a:solidFill>
            <a:srgbClr val="355F9A"/>
          </a:solidFill>
          <a:effectLst/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1" fontAlgn="base" hangingPunct="1">
        <a:lnSpc>
          <a:spcPct val="112000"/>
        </a:lnSpc>
        <a:spcBef>
          <a:spcPts val="1500"/>
        </a:spcBef>
        <a:spcAft>
          <a:spcPct val="0"/>
        </a:spcAft>
        <a:buClr>
          <a:srgbClr val="EF414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87338" algn="l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rgbClr val="EF4142"/>
        </a:buClr>
        <a:buFont typeface="Lucida Grande"/>
        <a:buChar char="-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2pPr>
      <a:lvl3pPr marL="860425" indent="-285750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pitchFamily="34" charset="0"/>
        <a:buChar char="•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3pPr>
      <a:lvl4pPr marL="1200150" indent="-287338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Courier New" pitchFamily="49" charset="0"/>
        <a:buChar char="o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4pPr>
      <a:lvl5pPr marL="1427163" indent="-227013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charset="0"/>
        <a:buChar char="»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658" userDrawn="1">
          <p15:clr>
            <a:srgbClr val="F26B43"/>
          </p15:clr>
        </p15:guide>
        <p15:guide id="3" pos="199" userDrawn="1">
          <p15:clr>
            <a:srgbClr val="F26B43"/>
          </p15:clr>
        </p15:guide>
        <p15:guide id="4" pos="5118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pos="5047" userDrawn="1">
          <p15:clr>
            <a:srgbClr val="F26B43"/>
          </p15:clr>
        </p15:guide>
        <p15:guide id="7" orient="horz" pos="1104" userDrawn="1">
          <p15:clr>
            <a:srgbClr val="F26B43"/>
          </p15:clr>
        </p15:guide>
        <p15:guide id="8" orient="horz" pos="400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7961915" y="0"/>
            <a:ext cx="73115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900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517397" y="1042988"/>
            <a:ext cx="8404014" cy="10308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900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17395" y="31130"/>
            <a:ext cx="7311582" cy="9807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30" descr="IFRS TM logo_CMYK">
            <a:extLst>
              <a:ext uri="{FF2B5EF4-FFF2-40B4-BE49-F238E27FC236}">
                <a16:creationId xmlns:a16="http://schemas.microsoft.com/office/drawing/2014/main" id="{B1B11D22-A6F1-4466-B117-04CEBAB9D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2" y="6254053"/>
            <a:ext cx="1780305" cy="60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4E5D2-CA91-4EE7-8304-BA350BD7B4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43" y="6422142"/>
            <a:ext cx="1519237" cy="2886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29569A-29CC-470A-BD09-C486DCD6919C}"/>
              </a:ext>
            </a:extLst>
          </p:cNvPr>
          <p:cNvCxnSpPr/>
          <p:nvPr userDrawn="1"/>
        </p:nvCxnSpPr>
        <p:spPr>
          <a:xfrm>
            <a:off x="2245588" y="642275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CC24216-FDC2-4F6F-ACC4-662B0D7ACC52}"/>
              </a:ext>
            </a:extLst>
          </p:cNvPr>
          <p:cNvSpPr txBox="1">
            <a:spLocks/>
          </p:cNvSpPr>
          <p:nvPr userDrawn="1"/>
        </p:nvSpPr>
        <p:spPr>
          <a:xfrm>
            <a:off x="8032538" y="632373"/>
            <a:ext cx="59406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fld id="{0E157E24-94FB-5547-89B9-DD231CECEEFB}" type="slidenum">
              <a:rPr lang="en-US" sz="1350" smtClean="0"/>
              <a:pPr algn="ctr"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725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19"/>
            <a:ext cx="3158675" cy="158238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079" y="537323"/>
            <a:ext cx="8907921" cy="8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in Arial Bold 36/40pt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790" y="1652678"/>
            <a:ext cx="8561387" cy="44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level, Arial Regular 24pt</a:t>
            </a:r>
          </a:p>
          <a:p>
            <a:pPr lvl="1"/>
            <a:r>
              <a:rPr lang="en-US" dirty="0"/>
              <a:t>Second level, Arial Regular 22pt</a:t>
            </a:r>
          </a:p>
          <a:p>
            <a:pPr lvl="2"/>
            <a:r>
              <a:rPr lang="en-US" dirty="0"/>
              <a:t>Third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Fourth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Fifth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700" dirty="0"/>
              <a:t>Copyright 2019 by Financial</a:t>
            </a:r>
            <a:r>
              <a:rPr lang="en-US" sz="700" baseline="0" dirty="0"/>
              <a:t> Accounting Foundation, Norwalk CT.  For non-commercial, educational/academic purposes only.</a:t>
            </a:r>
            <a:endParaRPr lang="en-US" sz="7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0" r:id="rId2"/>
    <p:sldLayoutId id="2147484783" r:id="rId3"/>
  </p:sldLayoutIdLst>
  <p:hf hd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600" b="1" kern="1200">
          <a:solidFill>
            <a:srgbClr val="355F9A"/>
          </a:solidFill>
          <a:effectLst/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1" fontAlgn="base" hangingPunct="1">
        <a:lnSpc>
          <a:spcPct val="112000"/>
        </a:lnSpc>
        <a:spcBef>
          <a:spcPts val="1500"/>
        </a:spcBef>
        <a:spcAft>
          <a:spcPct val="0"/>
        </a:spcAft>
        <a:buClr>
          <a:srgbClr val="EF414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87338" algn="l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rgbClr val="EF4142"/>
        </a:buClr>
        <a:buFont typeface="Lucida Grande"/>
        <a:buChar char="-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2pPr>
      <a:lvl3pPr marL="860425" indent="-285750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pitchFamily="34" charset="0"/>
        <a:buChar char="•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3pPr>
      <a:lvl4pPr marL="1200150" indent="-287338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Courier New" pitchFamily="49" charset="0"/>
        <a:buChar char="o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4pPr>
      <a:lvl5pPr marL="1427163" indent="-227013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charset="0"/>
        <a:buChar char="»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pos="5468" userDrawn="1">
          <p15:clr>
            <a:srgbClr val="F26B43"/>
          </p15:clr>
        </p15:guide>
        <p15:guide id="7" orient="horz" pos="1104" userDrawn="1">
          <p15:clr>
            <a:srgbClr val="F26B43"/>
          </p15:clr>
        </p15:guide>
        <p15:guide id="8" orient="horz" pos="400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21"/>
            <a:ext cx="3158675" cy="158238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080" y="537323"/>
            <a:ext cx="8907921" cy="8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in Arial Bold 36/40pt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791" y="1652678"/>
            <a:ext cx="8561387" cy="44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level, Arial Regular 24pt</a:t>
            </a:r>
          </a:p>
          <a:p>
            <a:pPr lvl="1"/>
            <a:r>
              <a:rPr lang="en-US" dirty="0"/>
              <a:t>Second level, Arial Regular 22pt</a:t>
            </a:r>
          </a:p>
          <a:p>
            <a:pPr lvl="2"/>
            <a:r>
              <a:rPr lang="en-US" dirty="0"/>
              <a:t>Third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Fourth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Fifth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69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385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646"/>
              <a:t>Copyright 2018 </a:t>
            </a:r>
            <a:r>
              <a:rPr lang="en-US" sz="646" dirty="0"/>
              <a:t>by Financial</a:t>
            </a:r>
            <a:r>
              <a:rPr lang="en-US" sz="646" baseline="0" dirty="0"/>
              <a:t> Accounting Foundation, Norwalk CT.  For non-commercial, educational/academic purposes only.</a:t>
            </a:r>
            <a:endParaRPr lang="en-US" sz="646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</p:sldLayoutIdLst>
  <p:hf hd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600" b="1" kern="1200">
          <a:solidFill>
            <a:srgbClr val="355F9A"/>
          </a:solidFill>
          <a:effectLst/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1" fontAlgn="base" hangingPunct="1">
        <a:lnSpc>
          <a:spcPct val="112000"/>
        </a:lnSpc>
        <a:spcBef>
          <a:spcPts val="1500"/>
        </a:spcBef>
        <a:spcAft>
          <a:spcPct val="0"/>
        </a:spcAft>
        <a:buClr>
          <a:srgbClr val="EF414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87338" algn="l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rgbClr val="EF4142"/>
        </a:buClr>
        <a:buFont typeface="Lucida Grande"/>
        <a:buChar char="-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2pPr>
      <a:lvl3pPr marL="860425" indent="-285750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pitchFamily="34" charset="0"/>
        <a:buChar char="•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3pPr>
      <a:lvl4pPr marL="1200150" indent="-287338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Courier New" pitchFamily="49" charset="0"/>
        <a:buChar char="o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4pPr>
      <a:lvl5pPr marL="1427163" indent="-227013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charset="0"/>
        <a:buChar char="»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658" userDrawn="1">
          <p15:clr>
            <a:srgbClr val="F26B43"/>
          </p15:clr>
        </p15:guide>
        <p15:guide id="3" pos="199" userDrawn="1">
          <p15:clr>
            <a:srgbClr val="F26B43"/>
          </p15:clr>
        </p15:guide>
        <p15:guide id="4" pos="5118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pos="5047" userDrawn="1">
          <p15:clr>
            <a:srgbClr val="F26B43"/>
          </p15:clr>
        </p15:guide>
        <p15:guide id="7" orient="horz" pos="1104" userDrawn="1">
          <p15:clr>
            <a:srgbClr val="F26B43"/>
          </p15:clr>
        </p15:guide>
        <p15:guide id="8" orient="horz" pos="40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80.png"/><Relationship Id="rId3" Type="http://schemas.openxmlformats.org/officeDocument/2006/relationships/image" Target="../media/image23.png"/><Relationship Id="rId7" Type="http://schemas.openxmlformats.org/officeDocument/2006/relationships/image" Target="../media/image45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70.png"/><Relationship Id="rId5" Type="http://schemas.openxmlformats.org/officeDocument/2006/relationships/image" Target="../media/image44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 Setting Challenges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Christine Botosan, FASB Member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1B296-3703-462F-BB57-828C1BF02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742" y="433130"/>
            <a:ext cx="6125160" cy="374217"/>
          </a:xfrm>
        </p:spPr>
        <p:txBody>
          <a:bodyPr/>
          <a:lstStyle/>
          <a:p>
            <a:r>
              <a:rPr lang="en-US" dirty="0"/>
              <a:t>HARC – 2020 Conference</a:t>
            </a:r>
          </a:p>
        </p:txBody>
      </p:sp>
    </p:spTree>
    <p:extLst>
      <p:ext uri="{BB962C8B-B14F-4D97-AF65-F5344CB8AC3E}">
        <p14:creationId xmlns:p14="http://schemas.microsoft.com/office/powerpoint/2010/main" val="20069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winkelte Verbindung 59">
            <a:extLst>
              <a:ext uri="{FF2B5EF4-FFF2-40B4-BE49-F238E27FC236}">
                <a16:creationId xmlns:a16="http://schemas.microsoft.com/office/drawing/2014/main" id="{4204F1B1-4361-E54F-8E36-FE58C18A4E59}"/>
              </a:ext>
            </a:extLst>
          </p:cNvPr>
          <p:cNvCxnSpPr/>
          <p:nvPr/>
        </p:nvCxnSpPr>
        <p:spPr bwMode="auto">
          <a:xfrm>
            <a:off x="2097371" y="2598595"/>
            <a:ext cx="638690" cy="637624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D9AA539F-DC3E-4E8F-A116-4F293FCA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9" y="118167"/>
            <a:ext cx="8907921" cy="895540"/>
          </a:xfrm>
        </p:spPr>
        <p:txBody>
          <a:bodyPr/>
          <a:lstStyle/>
          <a:p>
            <a:r>
              <a:rPr lang="en-US" dirty="0"/>
              <a:t>Asset measurement &amp; presentation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DCFFCDB7-ECB4-4B61-866F-B2FA90B776F0}"/>
              </a:ext>
            </a:extLst>
          </p:cNvPr>
          <p:cNvSpPr txBox="1">
            <a:spLocks/>
          </p:cNvSpPr>
          <p:nvPr/>
        </p:nvSpPr>
        <p:spPr>
          <a:xfrm>
            <a:off x="8204662" y="6355217"/>
            <a:ext cx="93933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8C3CD40-D32D-4A66-9ED6-B023972553E0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0" name="Gewinkelte Verbindung 62">
            <a:extLst>
              <a:ext uri="{FF2B5EF4-FFF2-40B4-BE49-F238E27FC236}">
                <a16:creationId xmlns:a16="http://schemas.microsoft.com/office/drawing/2014/main" id="{BBDFF80D-58D7-6142-B362-EF0745D324F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100170" y="1960970"/>
            <a:ext cx="638690" cy="637624"/>
          </a:xfrm>
          <a:prstGeom prst="bentConnector3">
            <a:avLst>
              <a:gd name="adj1" fmla="val 51110"/>
            </a:avLst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0">
            <a:extLst>
              <a:ext uri="{FF2B5EF4-FFF2-40B4-BE49-F238E27FC236}">
                <a16:creationId xmlns:a16="http://schemas.microsoft.com/office/drawing/2014/main" id="{399454DB-2BAC-0E45-8183-B8CA0465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42" y="2460222"/>
            <a:ext cx="1453860" cy="318811"/>
          </a:xfrm>
          <a:prstGeom prst="foldedCorner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defRPr/>
            </a:pPr>
            <a:r>
              <a:rPr lang="en-US" sz="1400" b="1" noProof="1">
                <a:solidFill>
                  <a:schemeClr val="bg1"/>
                </a:solidFill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59" name="Rectangle 39">
            <a:extLst>
              <a:ext uri="{FF2B5EF4-FFF2-40B4-BE49-F238E27FC236}">
                <a16:creationId xmlns:a16="http://schemas.microsoft.com/office/drawing/2014/main" id="{7D5FE853-A2B9-E745-A280-0E117891C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678" y="3468498"/>
            <a:ext cx="1452460" cy="2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 noProof="1">
                <a:solidFill>
                  <a:schemeClr val="bg1"/>
                </a:solidFill>
                <a:latin typeface="+mj-lt"/>
              </a:rPr>
              <a:t>DESCRIBE</a:t>
            </a:r>
          </a:p>
        </p:txBody>
      </p:sp>
      <p:sp>
        <p:nvSpPr>
          <p:cNvPr id="64" name="Rectangle 40">
            <a:extLst>
              <a:ext uri="{FF2B5EF4-FFF2-40B4-BE49-F238E27FC236}">
                <a16:creationId xmlns:a16="http://schemas.microsoft.com/office/drawing/2014/main" id="{9B74C618-580A-7B43-98D2-DC076214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678" y="1513199"/>
            <a:ext cx="1453860" cy="937323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spcBef>
                <a:spcPts val="800"/>
              </a:spcBef>
              <a:defRPr/>
            </a:pPr>
            <a:endParaRPr lang="en-US" sz="1400" b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spcBef>
                <a:spcPts val="800"/>
              </a:spcBef>
              <a:defRPr/>
            </a:pPr>
            <a:r>
              <a:rPr lang="en-US" sz="1400" b="1" noProof="1">
                <a:solidFill>
                  <a:schemeClr val="bg1"/>
                </a:solidFill>
                <a:cs typeface="Arial" panose="020B0604020202020204" pitchFamily="34" charset="0"/>
              </a:rPr>
              <a:t>In-Exchange</a:t>
            </a: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= </a:t>
            </a: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market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BD38A-5C89-954D-A8B5-215C0581AB8A}"/>
              </a:ext>
            </a:extLst>
          </p:cNvPr>
          <p:cNvGrpSpPr/>
          <p:nvPr/>
        </p:nvGrpSpPr>
        <p:grpSpPr>
          <a:xfrm>
            <a:off x="4188774" y="1774422"/>
            <a:ext cx="1893028" cy="318811"/>
            <a:chOff x="4188774" y="1774422"/>
            <a:chExt cx="1893028" cy="318811"/>
          </a:xfrm>
        </p:grpSpPr>
        <p:cxnSp>
          <p:nvCxnSpPr>
            <p:cNvPr id="66" name="Gewinkelte Verbindung 62">
              <a:extLst>
                <a:ext uri="{FF2B5EF4-FFF2-40B4-BE49-F238E27FC236}">
                  <a16:creationId xmlns:a16="http://schemas.microsoft.com/office/drawing/2014/main" id="{734EFCB1-1647-7A43-BD13-43EAA61DC64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188774" y="1931094"/>
              <a:ext cx="398802" cy="2734"/>
            </a:xfrm>
            <a:prstGeom prst="bentConnector3">
              <a:avLst>
                <a:gd name="adj1" fmla="val -28552"/>
              </a:avLst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40">
              <a:extLst>
                <a:ext uri="{FF2B5EF4-FFF2-40B4-BE49-F238E27FC236}">
                  <a16:creationId xmlns:a16="http://schemas.microsoft.com/office/drawing/2014/main" id="{F747DBDB-CFE7-E845-8BFF-3C40DFF2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42" y="1774422"/>
              <a:ext cx="1453860" cy="318811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Fair Value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BD83C-2A90-814B-A5D2-F8DFEFA788B9}"/>
              </a:ext>
            </a:extLst>
          </p:cNvPr>
          <p:cNvGrpSpPr/>
          <p:nvPr/>
        </p:nvGrpSpPr>
        <p:grpSpPr>
          <a:xfrm>
            <a:off x="6083347" y="1774422"/>
            <a:ext cx="2344310" cy="318811"/>
            <a:chOff x="6083347" y="1774422"/>
            <a:chExt cx="2344310" cy="318811"/>
          </a:xfrm>
        </p:grpSpPr>
        <p:sp>
          <p:nvSpPr>
            <p:cNvPr id="68" name="Rectangle 40">
              <a:extLst>
                <a:ext uri="{FF2B5EF4-FFF2-40B4-BE49-F238E27FC236}">
                  <a16:creationId xmlns:a16="http://schemas.microsoft.com/office/drawing/2014/main" id="{CEE18E92-C249-A648-BEA7-FE02F0C4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163" y="1774422"/>
              <a:ext cx="1780494" cy="318811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E (Cash Flow)</a:t>
              </a:r>
            </a:p>
          </p:txBody>
        </p:sp>
        <p:cxnSp>
          <p:nvCxnSpPr>
            <p:cNvPr id="69" name="Gewinkelte Verbindung 62">
              <a:extLst>
                <a:ext uri="{FF2B5EF4-FFF2-40B4-BE49-F238E27FC236}">
                  <a16:creationId xmlns:a16="http://schemas.microsoft.com/office/drawing/2014/main" id="{EDF267C8-9482-3D4B-8050-EAC165F42301}"/>
                </a:ext>
              </a:extLst>
            </p:cNvPr>
            <p:cNvCxnSpPr>
              <a:cxnSpLocks/>
              <a:stCxn id="68" idx="1"/>
            </p:cNvCxnSpPr>
            <p:nvPr/>
          </p:nvCxnSpPr>
          <p:spPr bwMode="auto">
            <a:xfrm rot="10800000">
              <a:off x="6083347" y="1931094"/>
              <a:ext cx="563817" cy="273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DA69CF-A83A-984D-8D19-AAD99395C08A}"/>
              </a:ext>
            </a:extLst>
          </p:cNvPr>
          <p:cNvGrpSpPr/>
          <p:nvPr/>
        </p:nvGrpSpPr>
        <p:grpSpPr>
          <a:xfrm>
            <a:off x="6526662" y="4632538"/>
            <a:ext cx="2344310" cy="318811"/>
            <a:chOff x="6526662" y="4632538"/>
            <a:chExt cx="2344310" cy="318811"/>
          </a:xfrm>
        </p:grpSpPr>
        <p:sp>
          <p:nvSpPr>
            <p:cNvPr id="16" name="Rectangle 40">
              <a:extLst>
                <a:ext uri="{FF2B5EF4-FFF2-40B4-BE49-F238E27FC236}">
                  <a16:creationId xmlns:a16="http://schemas.microsoft.com/office/drawing/2014/main" id="{E6870B29-1D78-43DF-BDE8-BBB3FCF7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478" y="4632538"/>
              <a:ext cx="1780494" cy="318811"/>
            </a:xfrm>
            <a:prstGeom prst="foldedCorner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E (Cash Flow)</a:t>
              </a:r>
            </a:p>
          </p:txBody>
        </p:sp>
        <p:cxnSp>
          <p:nvCxnSpPr>
            <p:cNvPr id="17" name="Gewinkelte Verbindung 62">
              <a:extLst>
                <a:ext uri="{FF2B5EF4-FFF2-40B4-BE49-F238E27FC236}">
                  <a16:creationId xmlns:a16="http://schemas.microsoft.com/office/drawing/2014/main" id="{A8F8F1CE-314C-4808-A39F-71BC1679D5EC}"/>
                </a:ext>
              </a:extLst>
            </p:cNvPr>
            <p:cNvCxnSpPr>
              <a:cxnSpLocks/>
              <a:stCxn id="16" idx="1"/>
            </p:cNvCxnSpPr>
            <p:nvPr/>
          </p:nvCxnSpPr>
          <p:spPr bwMode="auto">
            <a:xfrm rot="10800000">
              <a:off x="6526662" y="4789210"/>
              <a:ext cx="563817" cy="2734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7030A0"/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A3712CAB-2AA3-4CB9-848E-36A0004FC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35134"/>
              </p:ext>
            </p:extLst>
          </p:nvPr>
        </p:nvGraphicFramePr>
        <p:xfrm>
          <a:off x="509106" y="3863926"/>
          <a:ext cx="6327768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696">
                  <a:extLst>
                    <a:ext uri="{9D8B030D-6E8A-4147-A177-3AD203B41FA5}">
                      <a16:colId xmlns:a16="http://schemas.microsoft.com/office/drawing/2014/main" val="1958502633"/>
                    </a:ext>
                  </a:extLst>
                </a:gridCol>
                <a:gridCol w="3243072">
                  <a:extLst>
                    <a:ext uri="{9D8B030D-6E8A-4147-A177-3AD203B41FA5}">
                      <a16:colId xmlns:a16="http://schemas.microsoft.com/office/drawing/2014/main" val="3771882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Income Statement –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Accrual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Statement</a:t>
                      </a:r>
                      <a:r>
                        <a:rPr lang="en-US" sz="1600" baseline="0" dirty="0"/>
                        <a:t> of Cash Flow –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Cash Basis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42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9250" indent="-349250">
                        <a:buAutoNum type="arabicPeriod"/>
                        <a:tabLst/>
                      </a:pPr>
                      <a:r>
                        <a:rPr lang="en-US" sz="1600" baseline="0" dirty="0">
                          <a:solidFill>
                            <a:srgbClr val="7030A0"/>
                          </a:solidFill>
                        </a:rPr>
                        <a:t>Cash generating unit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aseline="0" dirty="0">
                          <a:solidFill>
                            <a:srgbClr val="7030A0"/>
                          </a:solidFill>
                        </a:rPr>
                        <a:t>     *Disaggregation principles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Cash generating unit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     *Disaggregation principles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3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  In-exchange assets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 In-exchange assets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3.  Financing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 Financing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33390"/>
                  </a:ext>
                </a:extLst>
              </a:tr>
            </a:tbl>
          </a:graphicData>
        </a:graphic>
      </p:graphicFrame>
      <p:sp>
        <p:nvSpPr>
          <p:cNvPr id="24" name="Rectangle 40">
            <a:extLst>
              <a:ext uri="{FF2B5EF4-FFF2-40B4-BE49-F238E27FC236}">
                <a16:creationId xmlns:a16="http://schemas.microsoft.com/office/drawing/2014/main" id="{81004939-5EA2-4F8E-9E42-A36167B92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248" y="2768896"/>
            <a:ext cx="1453860" cy="937323"/>
          </a:xfrm>
          <a:prstGeom prst="foldedCorner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spcBef>
                <a:spcPts val="800"/>
              </a:spcBef>
              <a:defRPr/>
            </a:pPr>
            <a:endParaRPr lang="en-US" sz="1400" b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spcBef>
                <a:spcPts val="800"/>
              </a:spcBef>
              <a:defRPr/>
            </a:pPr>
            <a:r>
              <a:rPr lang="en-US" sz="1400" b="1" noProof="1">
                <a:solidFill>
                  <a:schemeClr val="bg1"/>
                </a:solidFill>
                <a:cs typeface="Arial" panose="020B0604020202020204" pitchFamily="34" charset="0"/>
              </a:rPr>
              <a:t>In-Use</a:t>
            </a: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≠</a:t>
            </a:r>
            <a:b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market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010261-4AF1-48FC-A744-17E07D352001}"/>
              </a:ext>
            </a:extLst>
          </p:cNvPr>
          <p:cNvGrpSpPr/>
          <p:nvPr/>
        </p:nvGrpSpPr>
        <p:grpSpPr>
          <a:xfrm>
            <a:off x="4188774" y="3051831"/>
            <a:ext cx="1893028" cy="318811"/>
            <a:chOff x="4188774" y="3051831"/>
            <a:chExt cx="1893028" cy="318811"/>
          </a:xfrm>
        </p:grpSpPr>
        <p:cxnSp>
          <p:nvCxnSpPr>
            <p:cNvPr id="26" name="Gewinkelte Verbindung 62">
              <a:extLst>
                <a:ext uri="{FF2B5EF4-FFF2-40B4-BE49-F238E27FC236}">
                  <a16:creationId xmlns:a16="http://schemas.microsoft.com/office/drawing/2014/main" id="{69C3460C-53E4-47F2-850B-609B52962837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188774" y="3208503"/>
              <a:ext cx="398802" cy="2734"/>
            </a:xfrm>
            <a:prstGeom prst="bentConnector3">
              <a:avLst>
                <a:gd name="adj1" fmla="val -28552"/>
              </a:avLst>
            </a:prstGeom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3CCD9A3F-19EB-4A3A-8523-8A2D675B0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42" y="3051831"/>
              <a:ext cx="1453860" cy="318811"/>
            </a:xfrm>
            <a:prstGeom prst="foldedCorner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Historical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6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CAD394-C599-AB4C-ABD3-B88B056F5D97}"/>
              </a:ext>
            </a:extLst>
          </p:cNvPr>
          <p:cNvSpPr/>
          <p:nvPr/>
        </p:nvSpPr>
        <p:spPr bwMode="auto">
          <a:xfrm>
            <a:off x="-9994" y="1003870"/>
            <a:ext cx="5036620" cy="51771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7" y="106481"/>
            <a:ext cx="8907921" cy="897252"/>
          </a:xfrm>
        </p:spPr>
        <p:txBody>
          <a:bodyPr/>
          <a:lstStyle/>
          <a:p>
            <a:r>
              <a:rPr lang="en-US" dirty="0"/>
              <a:t>Valuation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A87C6-80D7-FD45-A824-7D5A1E16B9FB}"/>
              </a:ext>
            </a:extLst>
          </p:cNvPr>
          <p:cNvSpPr/>
          <p:nvPr/>
        </p:nvSpPr>
        <p:spPr>
          <a:xfrm>
            <a:off x="236077" y="1931254"/>
            <a:ext cx="5152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Value of the Entity = Value of Resources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852BDCC-FA66-5C41-B0D1-53BC1604376F}"/>
              </a:ext>
            </a:extLst>
          </p:cNvPr>
          <p:cNvSpPr/>
          <p:nvPr/>
        </p:nvSpPr>
        <p:spPr bwMode="auto">
          <a:xfrm>
            <a:off x="392029" y="2957938"/>
            <a:ext cx="1960308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In-Exchange Assets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ED101D8-3553-7B45-A8DE-4859BA80BCF9}"/>
              </a:ext>
            </a:extLst>
          </p:cNvPr>
          <p:cNvSpPr/>
          <p:nvPr/>
        </p:nvSpPr>
        <p:spPr bwMode="auto">
          <a:xfrm>
            <a:off x="2893748" y="2957938"/>
            <a:ext cx="1702997" cy="783193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In-Use </a:t>
            </a:r>
            <a:b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Assets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FDEFEF-C25A-D440-BCB2-7C70F75107CD}"/>
              </a:ext>
            </a:extLst>
          </p:cNvPr>
          <p:cNvSpPr/>
          <p:nvPr/>
        </p:nvSpPr>
        <p:spPr>
          <a:xfrm>
            <a:off x="2414377" y="3034063"/>
            <a:ext cx="6461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8615B9-A3B7-A949-8404-0466E63D482C}"/>
              </a:ext>
            </a:extLst>
          </p:cNvPr>
          <p:cNvCxnSpPr>
            <a:cxnSpLocks/>
          </p:cNvCxnSpPr>
          <p:nvPr/>
        </p:nvCxnSpPr>
        <p:spPr>
          <a:xfrm>
            <a:off x="1372183" y="2598787"/>
            <a:ext cx="23852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E01217-BCE4-4BA9-8D93-C82C11A2F7A4}"/>
              </a:ext>
            </a:extLst>
          </p:cNvPr>
          <p:cNvGrpSpPr/>
          <p:nvPr/>
        </p:nvGrpSpPr>
        <p:grpSpPr>
          <a:xfrm>
            <a:off x="394957" y="3741131"/>
            <a:ext cx="1960308" cy="1026596"/>
            <a:chOff x="345828" y="3741131"/>
            <a:chExt cx="1960308" cy="102659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7B1C908-CC4B-1947-8C3B-7DE248FB5AC3}"/>
                </a:ext>
              </a:extLst>
            </p:cNvPr>
            <p:cNvSpPr/>
            <p:nvPr/>
          </p:nvSpPr>
          <p:spPr bwMode="auto">
            <a:xfrm>
              <a:off x="345828" y="3848326"/>
              <a:ext cx="1960308" cy="9194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indent="-342900" algn="ctr">
                <a:defRPr/>
              </a:pPr>
              <a:r>
                <a:rPr lang="en-US" sz="1600" i="1" noProof="1">
                  <a:solidFill>
                    <a:schemeClr val="bg1"/>
                  </a:solidFill>
                  <a:cs typeface="Arial" panose="020B0604020202020204" pitchFamily="34" charset="0"/>
                </a:rPr>
                <a:t>E(cash flow)</a:t>
              </a:r>
              <a:r>
                <a:rPr lang="en-US" sz="1600" i="1" baseline="-25000" noProof="1">
                  <a:solidFill>
                    <a:schemeClr val="bg1"/>
                  </a:solidFill>
                  <a:cs typeface="Arial" panose="020B0604020202020204" pitchFamily="34" charset="0"/>
                </a:rPr>
                <a:t>entity</a:t>
              </a:r>
              <a:endParaRPr lang="en-US" sz="1600" i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indent="-342900" algn="ctr">
                <a:defRPr/>
              </a:pPr>
              <a:r>
                <a:rPr lang="en-US" sz="1600" i="1" noProof="1">
                  <a:solidFill>
                    <a:schemeClr val="bg1"/>
                  </a:solidFill>
                  <a:cs typeface="Arial" panose="020B0604020202020204" pitchFamily="34" charset="0"/>
                </a:rPr>
                <a:t>= </a:t>
              </a:r>
            </a:p>
            <a:p>
              <a:pPr indent="-342900" algn="ctr">
                <a:defRPr/>
              </a:pPr>
              <a:r>
                <a:rPr lang="en-US" sz="1600" i="1" noProof="1">
                  <a:solidFill>
                    <a:schemeClr val="bg1"/>
                  </a:solidFill>
                  <a:cs typeface="Arial" panose="020B0604020202020204" pitchFamily="34" charset="0"/>
                </a:rPr>
                <a:t>E(cash flow)</a:t>
              </a:r>
              <a:r>
                <a:rPr lang="en-US" sz="1600" i="1" baseline="-25000" noProof="1">
                  <a:solidFill>
                    <a:schemeClr val="bg1"/>
                  </a:solidFill>
                  <a:cs typeface="Arial" panose="020B0604020202020204" pitchFamily="34" charset="0"/>
                </a:rPr>
                <a:t>market</a:t>
              </a:r>
              <a:endParaRPr lang="en-US" sz="1600" i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1620EE-7416-8743-B937-DA2CEEF5DB0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1325982" y="3741131"/>
              <a:ext cx="46201" cy="107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28BB0F-0AA4-E84A-87B0-85CF324CDF8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372183" y="2598787"/>
            <a:ext cx="0" cy="359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10BB82-C4C7-BF4F-8B8B-415E9C36FF66}"/>
              </a:ext>
            </a:extLst>
          </p:cNvPr>
          <p:cNvCxnSpPr/>
          <p:nvPr/>
        </p:nvCxnSpPr>
        <p:spPr>
          <a:xfrm>
            <a:off x="3757439" y="2598787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BC0608-E91A-0044-8DCA-04579FE34F6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45247" y="3741131"/>
            <a:ext cx="0" cy="570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D3FF355-86CB-6A4A-A210-11053FD0FE35}"/>
              </a:ext>
            </a:extLst>
          </p:cNvPr>
          <p:cNvSpPr/>
          <p:nvPr/>
        </p:nvSpPr>
        <p:spPr bwMode="auto">
          <a:xfrm>
            <a:off x="5026988" y="1003733"/>
            <a:ext cx="4117010" cy="51771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32DD12-CF60-9C4F-A824-A4F7D4D4DE31}"/>
              </a:ext>
            </a:extLst>
          </p:cNvPr>
          <p:cNvSpPr/>
          <p:nvPr/>
        </p:nvSpPr>
        <p:spPr bwMode="auto">
          <a:xfrm>
            <a:off x="4874170" y="1977811"/>
            <a:ext cx="363368" cy="36336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905E2-4E9E-2044-AB24-03CF23F10598}"/>
              </a:ext>
            </a:extLst>
          </p:cNvPr>
          <p:cNvSpPr/>
          <p:nvPr/>
        </p:nvSpPr>
        <p:spPr>
          <a:xfrm>
            <a:off x="5253106" y="1930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Value of Claims on Resources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1E90BE-5468-46C4-A248-DF32C974B60C}"/>
              </a:ext>
            </a:extLst>
          </p:cNvPr>
          <p:cNvGrpSpPr/>
          <p:nvPr/>
        </p:nvGrpSpPr>
        <p:grpSpPr>
          <a:xfrm>
            <a:off x="5388063" y="2323952"/>
            <a:ext cx="3485832" cy="1447144"/>
            <a:chOff x="5383157" y="1999488"/>
            <a:chExt cx="3485832" cy="144714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D5E2060-B53D-1E4D-B098-996EF71AA97A}"/>
                </a:ext>
              </a:extLst>
            </p:cNvPr>
            <p:cNvSpPr/>
            <p:nvPr/>
          </p:nvSpPr>
          <p:spPr bwMode="auto">
            <a:xfrm>
              <a:off x="5383157" y="2663439"/>
              <a:ext cx="1660916" cy="783193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Nonresidual Claims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8899F06-652D-854C-B87E-4B523381AD65}"/>
                </a:ext>
              </a:extLst>
            </p:cNvPr>
            <p:cNvSpPr/>
            <p:nvPr/>
          </p:nvSpPr>
          <p:spPr bwMode="auto">
            <a:xfrm>
              <a:off x="7507368" y="2663439"/>
              <a:ext cx="1361621" cy="783193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Residual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bg1"/>
                  </a:solidFill>
                  <a:cs typeface="Arial" charset="0"/>
                </a:rPr>
                <a:t>Claims</a:t>
              </a:r>
              <a:endParaRPr lang="en-US" sz="20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3214CD-01D0-B34F-86FE-CC64419E41A6}"/>
                </a:ext>
              </a:extLst>
            </p:cNvPr>
            <p:cNvSpPr/>
            <p:nvPr/>
          </p:nvSpPr>
          <p:spPr>
            <a:xfrm>
              <a:off x="7052381" y="2739564"/>
              <a:ext cx="64617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3500" dirty="0">
                  <a:solidFill>
                    <a:schemeClr val="bg1"/>
                  </a:solidFill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2304B61-F655-454C-AFE0-DE6567455705}"/>
                </a:ext>
              </a:extLst>
            </p:cNvPr>
            <p:cNvCxnSpPr/>
            <p:nvPr/>
          </p:nvCxnSpPr>
          <p:spPr>
            <a:xfrm>
              <a:off x="7027997" y="1999488"/>
              <a:ext cx="0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C658C99-BA9D-2F45-B94E-7EC7ECB6AF91}"/>
                </a:ext>
              </a:extLst>
            </p:cNvPr>
            <p:cNvCxnSpPr>
              <a:cxnSpLocks/>
            </p:cNvCxnSpPr>
            <p:nvPr/>
          </p:nvCxnSpPr>
          <p:spPr>
            <a:xfrm>
              <a:off x="5729771" y="2304288"/>
              <a:ext cx="23852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98151E0-4F00-3041-89AD-8382BB5D33A9}"/>
                </a:ext>
              </a:extLst>
            </p:cNvPr>
            <p:cNvCxnSpPr/>
            <p:nvPr/>
          </p:nvCxnSpPr>
          <p:spPr>
            <a:xfrm>
              <a:off x="5735491" y="2304288"/>
              <a:ext cx="0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892077D-EE4D-0948-9EDA-CEA1863AF04A}"/>
                </a:ext>
              </a:extLst>
            </p:cNvPr>
            <p:cNvCxnSpPr/>
            <p:nvPr/>
          </p:nvCxnSpPr>
          <p:spPr>
            <a:xfrm>
              <a:off x="8115027" y="2304288"/>
              <a:ext cx="0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80F002-B6A7-D94F-9A72-11095EC2DE3E}"/>
              </a:ext>
            </a:extLst>
          </p:cNvPr>
          <p:cNvSpPr/>
          <p:nvPr/>
        </p:nvSpPr>
        <p:spPr>
          <a:xfrm>
            <a:off x="5023204" y="1050094"/>
            <a:ext cx="4120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VALUE DISTRIBUTION</a:t>
            </a:r>
          </a:p>
          <a:p>
            <a:pPr marL="0" indent="0" algn="ctr">
              <a:buNone/>
            </a:pPr>
            <a:r>
              <a:rPr lang="en-US" sz="2000" b="1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NRC</a:t>
            </a:r>
            <a:r>
              <a:rPr lang="en-US" sz="2000" b="1" i="1" noProof="1">
                <a:solidFill>
                  <a:schemeClr val="bg1"/>
                </a:solidFill>
                <a:cs typeface="Arial" panose="020B0604020202020204" pitchFamily="34" charset="0"/>
              </a:rPr>
              <a:t> + E(cash flow)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RC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4F0153-235C-9042-B6C3-8DF892AE6E43}"/>
              </a:ext>
            </a:extLst>
          </p:cNvPr>
          <p:cNvSpPr/>
          <p:nvPr/>
        </p:nvSpPr>
        <p:spPr>
          <a:xfrm>
            <a:off x="4874170" y="1937555"/>
            <a:ext cx="3633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/>
              <a:t>=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6EA686-869F-3B4B-8A06-845364D40B76}"/>
              </a:ext>
            </a:extLst>
          </p:cNvPr>
          <p:cNvSpPr/>
          <p:nvPr/>
        </p:nvSpPr>
        <p:spPr bwMode="auto">
          <a:xfrm>
            <a:off x="4829463" y="3112555"/>
            <a:ext cx="363368" cy="36336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D6CE07-1472-3647-918D-29F914AD81F6}"/>
              </a:ext>
            </a:extLst>
          </p:cNvPr>
          <p:cNvSpPr/>
          <p:nvPr/>
        </p:nvSpPr>
        <p:spPr>
          <a:xfrm>
            <a:off x="4824745" y="3051802"/>
            <a:ext cx="3633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/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47657-AD68-C74E-A13A-504307EEEE10}"/>
              </a:ext>
            </a:extLst>
          </p:cNvPr>
          <p:cNvSpPr/>
          <p:nvPr/>
        </p:nvSpPr>
        <p:spPr>
          <a:xfrm>
            <a:off x="1314116" y="1047343"/>
            <a:ext cx="2501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VALUE CREATION </a:t>
            </a:r>
          </a:p>
          <a:p>
            <a:pPr marL="0" indent="0" algn="ctr">
              <a:buNone/>
            </a:pPr>
            <a:r>
              <a:rPr lang="en-US" sz="2000" b="1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29">
            <a:extLst>
              <a:ext uri="{FF2B5EF4-FFF2-40B4-BE49-F238E27FC236}">
                <a16:creationId xmlns:a16="http://schemas.microsoft.com/office/drawing/2014/main" id="{B5900436-237A-4DF5-AA69-C9153E48BBFB}"/>
              </a:ext>
            </a:extLst>
          </p:cNvPr>
          <p:cNvSpPr/>
          <p:nvPr/>
        </p:nvSpPr>
        <p:spPr bwMode="auto">
          <a:xfrm>
            <a:off x="2749972" y="4142825"/>
            <a:ext cx="1960308" cy="91940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endParaRPr lang="en-US" sz="16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≠</a:t>
            </a:r>
          </a:p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market</a:t>
            </a:r>
            <a:endParaRPr lang="en-US" sz="16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1996C-AD0A-459A-BB4F-71B1552CE477}"/>
              </a:ext>
            </a:extLst>
          </p:cNvPr>
          <p:cNvCxnSpPr>
            <a:cxnSpLocks/>
          </p:cNvCxnSpPr>
          <p:nvPr/>
        </p:nvCxnSpPr>
        <p:spPr>
          <a:xfrm>
            <a:off x="2564811" y="2310019"/>
            <a:ext cx="0" cy="2887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7E1E0AC-1F7B-43B1-93D0-9B1AD7D2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463" y="3880396"/>
            <a:ext cx="1045580" cy="15759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49" name="Rounded Rectangle 29">
            <a:extLst>
              <a:ext uri="{FF2B5EF4-FFF2-40B4-BE49-F238E27FC236}">
                <a16:creationId xmlns:a16="http://schemas.microsoft.com/office/drawing/2014/main" id="{821AC9BE-0D04-4E4F-B17A-5355F12237CD}"/>
              </a:ext>
            </a:extLst>
          </p:cNvPr>
          <p:cNvSpPr/>
          <p:nvPr/>
        </p:nvSpPr>
        <p:spPr bwMode="auto">
          <a:xfrm>
            <a:off x="5188113" y="4860163"/>
            <a:ext cx="3467798" cy="37457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Value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 </a:t>
            </a: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 -  Value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NRC</a:t>
            </a: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 = Value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RC</a:t>
            </a:r>
            <a:endParaRPr lang="en-US" sz="16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" grpId="0" animBg="1"/>
      <p:bldP spid="22" grpId="0"/>
      <p:bldP spid="46" grpId="0"/>
      <p:bldP spid="42" grpId="0" animBg="1"/>
      <p:bldP spid="43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D9AA539F-DC3E-4E8F-A116-4F293FCA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9" y="118167"/>
            <a:ext cx="8907921" cy="895540"/>
          </a:xfrm>
        </p:spPr>
        <p:txBody>
          <a:bodyPr/>
          <a:lstStyle/>
          <a:p>
            <a:r>
              <a:rPr lang="en-US" dirty="0"/>
              <a:t>L&amp;E measurement &amp; presentation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8E0BDB-2CA2-4340-90EB-26558810AC4A}"/>
              </a:ext>
            </a:extLst>
          </p:cNvPr>
          <p:cNvGrpSpPr/>
          <p:nvPr/>
        </p:nvGrpSpPr>
        <p:grpSpPr>
          <a:xfrm>
            <a:off x="482494" y="1198332"/>
            <a:ext cx="8511964" cy="5043000"/>
            <a:chOff x="482494" y="1198332"/>
            <a:chExt cx="8511964" cy="5043000"/>
          </a:xfrm>
        </p:grpSpPr>
        <p:cxnSp>
          <p:nvCxnSpPr>
            <p:cNvPr id="49" name="Gewinkelte Verbindung 59">
              <a:extLst>
                <a:ext uri="{FF2B5EF4-FFF2-40B4-BE49-F238E27FC236}">
                  <a16:creationId xmlns:a16="http://schemas.microsoft.com/office/drawing/2014/main" id="{4204F1B1-4361-E54F-8E36-FE58C18A4E59}"/>
                </a:ext>
              </a:extLst>
            </p:cNvPr>
            <p:cNvCxnSpPr/>
            <p:nvPr/>
          </p:nvCxnSpPr>
          <p:spPr bwMode="auto">
            <a:xfrm>
              <a:off x="1276702" y="2949165"/>
              <a:ext cx="638690" cy="63762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40">
              <a:extLst>
                <a:ext uri="{FF2B5EF4-FFF2-40B4-BE49-F238E27FC236}">
                  <a16:creationId xmlns:a16="http://schemas.microsoft.com/office/drawing/2014/main" id="{B4D05523-0E6D-E84F-BD2D-743464CE0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343" y="3429301"/>
              <a:ext cx="1818053" cy="318368"/>
            </a:xfrm>
            <a:prstGeom prst="foldedCorner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Residual Claims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1CD472-3DC8-8A4E-867A-C23420989BC0}"/>
                </a:ext>
              </a:extLst>
            </p:cNvPr>
            <p:cNvGrpSpPr/>
            <p:nvPr/>
          </p:nvGrpSpPr>
          <p:grpSpPr>
            <a:xfrm>
              <a:off x="5119245" y="2673632"/>
              <a:ext cx="2498058" cy="318811"/>
              <a:chOff x="4980406" y="4770038"/>
              <a:chExt cx="2498058" cy="318811"/>
            </a:xfrm>
          </p:grpSpPr>
          <p:cxnSp>
            <p:nvCxnSpPr>
              <p:cNvPr id="47" name="Gewinkelte Verbindung 62">
                <a:extLst>
                  <a:ext uri="{FF2B5EF4-FFF2-40B4-BE49-F238E27FC236}">
                    <a16:creationId xmlns:a16="http://schemas.microsoft.com/office/drawing/2014/main" id="{FC3ACF9B-3395-524E-A39C-7627F6C37E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4980406" y="4907198"/>
                <a:ext cx="563817" cy="2734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00B05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B9C59500-E5D1-2A45-90C1-F968D0E7D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0226" y="4770038"/>
                <a:ext cx="1918238" cy="318811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Disclose Fair Value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F7846E-879E-2640-9333-508238EB4375}"/>
                </a:ext>
              </a:extLst>
            </p:cNvPr>
            <p:cNvGrpSpPr/>
            <p:nvPr/>
          </p:nvGrpSpPr>
          <p:grpSpPr>
            <a:xfrm>
              <a:off x="5291166" y="1198332"/>
              <a:ext cx="3460366" cy="1298445"/>
              <a:chOff x="5214952" y="3294072"/>
              <a:chExt cx="3460366" cy="1298445"/>
            </a:xfrm>
          </p:grpSpPr>
          <p:cxnSp>
            <p:nvCxnSpPr>
              <p:cNvPr id="55" name="Gewinkelte Verbindung 62">
                <a:extLst>
                  <a:ext uri="{FF2B5EF4-FFF2-40B4-BE49-F238E27FC236}">
                    <a16:creationId xmlns:a16="http://schemas.microsoft.com/office/drawing/2014/main" id="{E166D2E7-A2C9-A24A-B79A-3C8D8B2554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6615031" y="3590462"/>
                <a:ext cx="563817" cy="2734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accent6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winkelte Verbindung 62">
                <a:extLst>
                  <a:ext uri="{FF2B5EF4-FFF2-40B4-BE49-F238E27FC236}">
                    <a16:creationId xmlns:a16="http://schemas.microsoft.com/office/drawing/2014/main" id="{1A620645-FBE7-E94A-81FD-E4A99B32E4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6627223" y="4328078"/>
                <a:ext cx="563817" cy="2734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accent6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winkelte Verbindung 59">
                <a:extLst>
                  <a:ext uri="{FF2B5EF4-FFF2-40B4-BE49-F238E27FC236}">
                    <a16:creationId xmlns:a16="http://schemas.microsoft.com/office/drawing/2014/main" id="{A65FEE15-07E0-0345-BEDA-4FC6687A0B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14952" y="3984867"/>
                <a:ext cx="553435" cy="353265"/>
              </a:xfrm>
              <a:prstGeom prst="bentConnector3">
                <a:avLst>
                  <a:gd name="adj1" fmla="val 53982"/>
                </a:avLst>
              </a:prstGeom>
              <a:ln w="95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winkelte Verbindung 62">
                <a:extLst>
                  <a:ext uri="{FF2B5EF4-FFF2-40B4-BE49-F238E27FC236}">
                    <a16:creationId xmlns:a16="http://schemas.microsoft.com/office/drawing/2014/main" id="{6919910E-7E48-2947-928F-4B5045A8A1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5217752" y="3559604"/>
                <a:ext cx="585609" cy="425262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40">
                <a:extLst>
                  <a:ext uri="{FF2B5EF4-FFF2-40B4-BE49-F238E27FC236}">
                    <a16:creationId xmlns:a16="http://schemas.microsoft.com/office/drawing/2014/main" id="{CCFE30BF-97EA-7645-BE15-97EC7C8BE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387" y="3294072"/>
                <a:ext cx="1319659" cy="540450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4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Unrelated to Economic CI</a:t>
                </a:r>
              </a:p>
            </p:txBody>
          </p:sp>
          <p:sp>
            <p:nvSpPr>
              <p:cNvPr id="57" name="Rectangle 40">
                <a:extLst>
                  <a:ext uri="{FF2B5EF4-FFF2-40B4-BE49-F238E27FC236}">
                    <a16:creationId xmlns:a16="http://schemas.microsoft.com/office/drawing/2014/main" id="{1283E39F-DA81-4944-8A17-E9D9F1AD9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040" y="3453424"/>
                <a:ext cx="1484278" cy="318811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Plug to Equity</a:t>
                </a:r>
              </a:p>
            </p:txBody>
          </p:sp>
          <p:sp>
            <p:nvSpPr>
              <p:cNvPr id="58" name="Rectangle 40">
                <a:extLst>
                  <a:ext uri="{FF2B5EF4-FFF2-40B4-BE49-F238E27FC236}">
                    <a16:creationId xmlns:a16="http://schemas.microsoft.com/office/drawing/2014/main" id="{8E8417D4-18D7-9848-9CEF-71840298A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040" y="4093382"/>
                <a:ext cx="1484278" cy="428539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Comprehensive</a:t>
                </a:r>
              </a:p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Income</a:t>
                </a:r>
              </a:p>
            </p:txBody>
          </p:sp>
          <p:sp>
            <p:nvSpPr>
              <p:cNvPr id="35" name="Rectangle 40">
                <a:extLst>
                  <a:ext uri="{FF2B5EF4-FFF2-40B4-BE49-F238E27FC236}">
                    <a16:creationId xmlns:a16="http://schemas.microsoft.com/office/drawing/2014/main" id="{6A72AD8A-A021-4C0C-A72C-495BA76E0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6422" y="4052067"/>
                <a:ext cx="1319659" cy="540450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4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Related to Economic CI</a:t>
                </a:r>
              </a:p>
            </p:txBody>
          </p:sp>
        </p:grpSp>
        <p:cxnSp>
          <p:nvCxnSpPr>
            <p:cNvPr id="50" name="Gewinkelte Verbindung 62">
              <a:extLst>
                <a:ext uri="{FF2B5EF4-FFF2-40B4-BE49-F238E27FC236}">
                  <a16:creationId xmlns:a16="http://schemas.microsoft.com/office/drawing/2014/main" id="{BBDFF80D-58D7-6142-B362-EF0745D324FC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1279501" y="2311540"/>
              <a:ext cx="638690" cy="637624"/>
            </a:xfrm>
            <a:prstGeom prst="bentConnector3">
              <a:avLst>
                <a:gd name="adj1" fmla="val 5111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399454DB-2BAC-0E45-8183-B8CA0465C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94" y="2782216"/>
              <a:ext cx="978270" cy="332564"/>
            </a:xfrm>
            <a:prstGeom prst="foldedCorner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Claims</a:t>
              </a:r>
            </a:p>
          </p:txBody>
        </p:sp>
        <p:sp>
          <p:nvSpPr>
            <p:cNvPr id="64" name="Rectangle 40">
              <a:extLst>
                <a:ext uri="{FF2B5EF4-FFF2-40B4-BE49-F238E27FC236}">
                  <a16:creationId xmlns:a16="http://schemas.microsoft.com/office/drawing/2014/main" id="{9B74C618-580A-7B43-98D2-DC076214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343" y="2124992"/>
              <a:ext cx="1879600" cy="318811"/>
            </a:xfrm>
            <a:prstGeom prst="foldedCorner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Nonresidual Claims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C7970E0-2713-4445-94DB-67B66267D431}"/>
                </a:ext>
              </a:extLst>
            </p:cNvPr>
            <p:cNvGrpSpPr/>
            <p:nvPr/>
          </p:nvGrpSpPr>
          <p:grpSpPr>
            <a:xfrm>
              <a:off x="3547214" y="1722656"/>
              <a:ext cx="1931236" cy="580332"/>
              <a:chOff x="3408375" y="3819062"/>
              <a:chExt cx="1931236" cy="580332"/>
            </a:xfrm>
          </p:grpSpPr>
          <p:cxnSp>
            <p:nvCxnSpPr>
              <p:cNvPr id="40" name="Gewinkelte Verbindung 62">
                <a:extLst>
                  <a:ext uri="{FF2B5EF4-FFF2-40B4-BE49-F238E27FC236}">
                    <a16:creationId xmlns:a16="http://schemas.microsoft.com/office/drawing/2014/main" id="{3A7489B1-93CA-5B44-A24E-02C76D3F98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3408375" y="3974132"/>
                <a:ext cx="585609" cy="425262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0">
                <a:extLst>
                  <a:ext uri="{FF2B5EF4-FFF2-40B4-BE49-F238E27FC236}">
                    <a16:creationId xmlns:a16="http://schemas.microsoft.com/office/drawing/2014/main" id="{01A51D08-A93E-924C-BA43-CB347827F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114" y="3819062"/>
                <a:ext cx="1437497" cy="318811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4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Fair Value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A53835-E87F-8644-BC51-B9DC2C918C14}"/>
                </a:ext>
              </a:extLst>
            </p:cNvPr>
            <p:cNvGrpSpPr/>
            <p:nvPr/>
          </p:nvGrpSpPr>
          <p:grpSpPr>
            <a:xfrm>
              <a:off x="3544414" y="2302989"/>
              <a:ext cx="1934036" cy="689454"/>
              <a:chOff x="3405575" y="4399395"/>
              <a:chExt cx="1934036" cy="689454"/>
            </a:xfrm>
          </p:grpSpPr>
          <p:cxnSp>
            <p:nvCxnSpPr>
              <p:cNvPr id="39" name="Gewinkelte Verbindung 59">
                <a:extLst>
                  <a:ext uri="{FF2B5EF4-FFF2-40B4-BE49-F238E27FC236}">
                    <a16:creationId xmlns:a16="http://schemas.microsoft.com/office/drawing/2014/main" id="{79E3451E-89DA-3741-A055-569EE0145B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05575" y="4399395"/>
                <a:ext cx="588409" cy="536655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263E7746-0707-394C-89B4-22B1FD664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114" y="4770038"/>
                <a:ext cx="1437497" cy="318811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Amortized Cost</a:t>
                </a:r>
              </a:p>
            </p:txBody>
          </p:sp>
        </p:grpSp>
        <p:graphicFrame>
          <p:nvGraphicFramePr>
            <p:cNvPr id="31" name="Content Placeholder 4">
              <a:extLst>
                <a:ext uri="{FF2B5EF4-FFF2-40B4-BE49-F238E27FC236}">
                  <a16:creationId xmlns:a16="http://schemas.microsoft.com/office/drawing/2014/main" id="{85CD1357-7B27-4BDA-A619-93354CF4C3A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4901363"/>
                </p:ext>
              </p:extLst>
            </p:nvPr>
          </p:nvGraphicFramePr>
          <p:xfrm>
            <a:off x="501059" y="4337326"/>
            <a:ext cx="6327768" cy="189992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084696">
                    <a:extLst>
                      <a:ext uri="{9D8B030D-6E8A-4147-A177-3AD203B41FA5}">
                        <a16:colId xmlns:a16="http://schemas.microsoft.com/office/drawing/2014/main" val="1958502633"/>
                      </a:ext>
                    </a:extLst>
                  </a:gridCol>
                  <a:gridCol w="3243072">
                    <a:extLst>
                      <a:ext uri="{9D8B030D-6E8A-4147-A177-3AD203B41FA5}">
                        <a16:colId xmlns:a16="http://schemas.microsoft.com/office/drawing/2014/main" val="3771882479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sz="1600" dirty="0"/>
                          <a:t>Income Statement – </a:t>
                        </a:r>
                        <a:br>
                          <a:rPr lang="en-US" sz="1600" dirty="0"/>
                        </a:br>
                        <a:r>
                          <a:rPr lang="en-US" sz="1600" dirty="0"/>
                          <a:t>Accrual Basis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600" dirty="0"/>
                          <a:t>Statement</a:t>
                        </a:r>
                        <a:r>
                          <a:rPr lang="en-US" sz="1600" baseline="0" dirty="0"/>
                          <a:t> of Cash Flow – </a:t>
                        </a:r>
                        <a:br>
                          <a:rPr lang="en-US" sz="1600" baseline="0" dirty="0"/>
                        </a:br>
                        <a:r>
                          <a:rPr lang="en-US" sz="1600" baseline="0" dirty="0"/>
                          <a:t>Cash Basis</a:t>
                        </a:r>
                        <a:endParaRPr lang="en-US" sz="16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00964298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349250" indent="-349250">
                          <a:buAutoNum type="arabicPeriod"/>
                          <a:tabLst/>
                        </a:pPr>
                        <a:r>
                          <a:rPr lang="en-US" sz="1600" baseline="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Cash generating unit</a:t>
                        </a:r>
                      </a:p>
                      <a:p>
                        <a:pPr marL="0" indent="0">
                          <a:buNone/>
                        </a:pPr>
                        <a:r>
                          <a:rPr lang="en-US" sz="1600" baseline="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     *Disaggregation principles</a:t>
                        </a:r>
                        <a:endPara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endParaRPr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indent="-342900">
                          <a:buAutoNum type="arabicPeriod"/>
                        </a:pPr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Cash generating unit</a:t>
                        </a:r>
                      </a:p>
                      <a:p>
                        <a:pPr marL="0" indent="0">
                          <a:buNone/>
                        </a:pPr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     *Disaggregation principles</a:t>
                        </a:r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7823136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2.  In-exchange assets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2. In-exchange assets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825539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/>
                            </a:solidFill>
                          </a:rPr>
                          <a:t>3.  Financing</a:t>
                        </a:r>
                      </a:p>
                    </a:txBody>
                    <a:tcP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/>
                            </a:solidFill>
                          </a:rPr>
                          <a:t>3. Financing</a:t>
                        </a:r>
                      </a:p>
                    </a:txBody>
                    <a:tcPr>
                      <a:solidFill>
                        <a:srgbClr val="00B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27933390"/>
                    </a:ext>
                  </a:extLst>
                </a:tr>
              </a:tbl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3DEBE2-0493-494D-85F1-AA0300FF94CE}"/>
                </a:ext>
              </a:extLst>
            </p:cNvPr>
            <p:cNvSpPr txBox="1"/>
            <p:nvPr/>
          </p:nvSpPr>
          <p:spPr>
            <a:xfrm>
              <a:off x="6919614" y="5872000"/>
              <a:ext cx="1975734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Value Distribution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90C7B5-B08A-4399-B803-C308BB01ED82}"/>
                </a:ext>
              </a:extLst>
            </p:cNvPr>
            <p:cNvGrpSpPr/>
            <p:nvPr/>
          </p:nvGrpSpPr>
          <p:grpSpPr>
            <a:xfrm>
              <a:off x="6919614" y="4943275"/>
              <a:ext cx="2074844" cy="943429"/>
              <a:chOff x="6940033" y="4215046"/>
              <a:chExt cx="1778562" cy="102743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5B5C81-8E36-4F7B-9F2A-F004662C1075}"/>
                  </a:ext>
                </a:extLst>
              </p:cNvPr>
              <p:cNvSpPr/>
              <p:nvPr/>
            </p:nvSpPr>
            <p:spPr bwMode="auto">
              <a:xfrm>
                <a:off x="6940033" y="4215046"/>
                <a:ext cx="1693605" cy="10274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DD66E2-DD95-49A5-94FF-3E13A3B6E16D}"/>
                  </a:ext>
                </a:extLst>
              </p:cNvPr>
              <p:cNvSpPr txBox="1"/>
              <p:nvPr/>
            </p:nvSpPr>
            <p:spPr>
              <a:xfrm>
                <a:off x="7024990" y="4580096"/>
                <a:ext cx="1693605" cy="40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Value Creation</a:t>
                </a:r>
              </a:p>
            </p:txBody>
          </p:sp>
        </p:grpSp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53D0998E-ADA2-423B-AFA4-B4FAD8269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657" y="3087972"/>
              <a:ext cx="1484278" cy="428539"/>
            </a:xfrm>
            <a:prstGeom prst="foldedCorne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3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Upon Settlement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243CB1-8938-482D-8A4D-C1F4B066C736}"/>
                </a:ext>
              </a:extLst>
            </p:cNvPr>
            <p:cNvCxnSpPr>
              <a:cxnSpLocks/>
            </p:cNvCxnSpPr>
            <p:nvPr/>
          </p:nvCxnSpPr>
          <p:spPr>
            <a:xfrm>
              <a:off x="6658184" y="2983370"/>
              <a:ext cx="0" cy="275534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A3422C-15FB-4A1A-8F96-4719E95D71A3}"/>
                </a:ext>
              </a:extLst>
            </p:cNvPr>
            <p:cNvCxnSpPr/>
            <p:nvPr/>
          </p:nvCxnSpPr>
          <p:spPr>
            <a:xfrm>
              <a:off x="6658184" y="3267977"/>
              <a:ext cx="700473" cy="0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DB767FB0-05D0-4C00-9FB0-D0F69F846897}"/>
                </a:ext>
              </a:extLst>
            </p:cNvPr>
            <p:cNvSpPr/>
            <p:nvPr/>
          </p:nvSpPr>
          <p:spPr bwMode="auto">
            <a:xfrm>
              <a:off x="8006591" y="2793806"/>
              <a:ext cx="207736" cy="255639"/>
            </a:xfrm>
            <a:prstGeom prst="upArrow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82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F90C58-2F92-4911-AAD6-EE9BBD28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2042338"/>
            <a:ext cx="1769897" cy="1386662"/>
          </a:xfrm>
        </p:spPr>
        <p:txBody>
          <a:bodyPr/>
          <a:lstStyle/>
          <a:p>
            <a:pPr marL="9525" indent="0" algn="ctr">
              <a:buNone/>
            </a:pPr>
            <a:r>
              <a:rPr lang="en-US"/>
              <a:t>Interested in </a:t>
            </a:r>
            <a:br>
              <a:rPr lang="en-US"/>
            </a:br>
            <a:r>
              <a:rPr lang="en-US"/>
              <a:t>more?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9A087-E374-4973-BFF1-2D9AA014E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E244B6-2957-499E-8736-ADED4CFCC9E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016308" y="217711"/>
            <a:ext cx="5028473" cy="63888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27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84AC61-E44F-4845-92BB-59F5FCD474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392" y="3646802"/>
            <a:ext cx="8216651" cy="651231"/>
          </a:xfrm>
        </p:spPr>
        <p:txBody>
          <a:bodyPr/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the supply of relevant academic research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FASB’s use of relevant academic research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efforts to help students understand FASB standards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369CB6-8013-48F6-AB3B-B0A5F949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0D2F8-4C83-40F7-8B55-6A54D9373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8C701D-FAE2-4518-BADF-510B65FC0098}"/>
              </a:ext>
            </a:extLst>
          </p:cNvPr>
          <p:cNvGrpSpPr/>
          <p:nvPr/>
        </p:nvGrpSpPr>
        <p:grpSpPr>
          <a:xfrm>
            <a:off x="961376" y="1143190"/>
            <a:ext cx="6391924" cy="5177487"/>
            <a:chOff x="2047226" y="1498243"/>
            <a:chExt cx="5829709" cy="47697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626789-B360-4115-9377-3A5D1675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7226" y="1498243"/>
              <a:ext cx="5829709" cy="476976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35BBDE-13C9-4194-95E8-CAC8AD2229F2}"/>
                </a:ext>
              </a:extLst>
            </p:cNvPr>
            <p:cNvSpPr txBox="1"/>
            <p:nvPr/>
          </p:nvSpPr>
          <p:spPr>
            <a:xfrm>
              <a:off x="3060980" y="3726267"/>
              <a:ext cx="210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 Nova" panose="020B0604020202020204" pitchFamily="34" charset="0"/>
                </a:rPr>
                <a:t>Academy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42F87D-52BC-4A5F-B27C-EFA0F3014BEF}"/>
                </a:ext>
              </a:extLst>
            </p:cNvPr>
            <p:cNvSpPr txBox="1"/>
            <p:nvPr/>
          </p:nvSpPr>
          <p:spPr>
            <a:xfrm>
              <a:off x="5468957" y="4249487"/>
              <a:ext cx="210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 Nova" panose="020B0604020202020204" pitchFamily="34" charset="0"/>
                </a:rPr>
                <a:t>FASB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605439-DD1F-42AD-9F9D-391D953A1ED2}"/>
                </a:ext>
              </a:extLst>
            </p:cNvPr>
            <p:cNvSpPr txBox="1"/>
            <p:nvPr/>
          </p:nvSpPr>
          <p:spPr>
            <a:xfrm>
              <a:off x="4111765" y="2346904"/>
              <a:ext cx="210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 Nova" panose="020B0604020202020204" pitchFamily="34" charset="0"/>
                </a:rPr>
                <a:t>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0289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AD18C-B89B-49E1-9F7D-2F12CA5F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More consistent and robust judgement and decision-making tool for addressing revenue recognition questions</a:t>
            </a:r>
          </a:p>
          <a:p>
            <a:pPr lvl="1"/>
            <a:r>
              <a:rPr lang="en-US" dirty="0"/>
              <a:t>Improve the comparability of revenue recognition practices across entities, industries, and capital markets</a:t>
            </a:r>
          </a:p>
          <a:p>
            <a:pPr lvl="1"/>
            <a:r>
              <a:rPr lang="en-US" dirty="0"/>
              <a:t>Provide more useful information to support better resource allocation decisions</a:t>
            </a:r>
          </a:p>
          <a:p>
            <a:r>
              <a:rPr lang="en-US" dirty="0"/>
              <a:t>Relevant research to help assess</a:t>
            </a:r>
          </a:p>
          <a:p>
            <a:pPr lvl="1"/>
            <a:r>
              <a:rPr lang="en-US" dirty="0"/>
              <a:t>Extent to which stated objectives are or are not accomplished</a:t>
            </a:r>
          </a:p>
          <a:p>
            <a:pPr lvl="1"/>
            <a:r>
              <a:rPr lang="en-US" dirty="0"/>
              <a:t>Extent of implementation and ongoing costs </a:t>
            </a:r>
          </a:p>
          <a:p>
            <a:pPr lvl="1"/>
            <a:r>
              <a:rPr lang="en-US" dirty="0"/>
              <a:t>Any unexpected economic consequences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54183-6A7C-4A0D-938C-4B89C175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 – ASU 2014-09…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Revenue from Contracts with Customers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399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19" y="288682"/>
            <a:ext cx="8907921" cy="895540"/>
          </a:xfrm>
        </p:spPr>
        <p:txBody>
          <a:bodyPr/>
          <a:lstStyle/>
          <a:p>
            <a:r>
              <a:rPr lang="en-US" dirty="0"/>
              <a:t>Academic</a:t>
            </a:r>
            <a:br>
              <a:rPr lang="en-US" dirty="0"/>
            </a:br>
            <a:r>
              <a:rPr lang="en-US" dirty="0"/>
              <a:t>Landing 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CC5F6E-8214-49E9-8917-E1FF25021332}"/>
              </a:ext>
            </a:extLst>
          </p:cNvPr>
          <p:cNvGrpSpPr/>
          <p:nvPr/>
        </p:nvGrpSpPr>
        <p:grpSpPr>
          <a:xfrm>
            <a:off x="1022601" y="1264962"/>
            <a:ext cx="2326342" cy="4415626"/>
            <a:chOff x="1215212" y="1579740"/>
            <a:chExt cx="2326342" cy="44156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C2E272-5BBC-4D1C-9E6A-B5CC6BB4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0891" y="1579740"/>
              <a:ext cx="2074985" cy="401808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CB13AC-53F4-4412-A692-AD010F8BCE5C}"/>
                </a:ext>
              </a:extLst>
            </p:cNvPr>
            <p:cNvSpPr/>
            <p:nvPr/>
          </p:nvSpPr>
          <p:spPr>
            <a:xfrm>
              <a:off x="1215212" y="5626034"/>
              <a:ext cx="2326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https://www.fasb.org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86629B-BB21-414F-BDE2-895CF2AEB891}"/>
              </a:ext>
            </a:extLst>
          </p:cNvPr>
          <p:cNvGrpSpPr/>
          <p:nvPr/>
        </p:nvGrpSpPr>
        <p:grpSpPr>
          <a:xfrm>
            <a:off x="4475736" y="281223"/>
            <a:ext cx="3752054" cy="5771551"/>
            <a:chOff x="4051055" y="733792"/>
            <a:chExt cx="3752054" cy="57715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874861-BA48-4EB2-86B9-020409736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055" y="733792"/>
              <a:ext cx="3752054" cy="539041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C3A8A6-BF74-4E6C-AD9E-66648E8FE970}"/>
                </a:ext>
              </a:extLst>
            </p:cNvPr>
            <p:cNvSpPr/>
            <p:nvPr/>
          </p:nvSpPr>
          <p:spPr>
            <a:xfrm>
              <a:off x="4212478" y="6136011"/>
              <a:ext cx="3429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https://www.fasb.org/academics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0B28AA2-BF20-49BD-BDF1-0D524DDB4675}"/>
              </a:ext>
            </a:extLst>
          </p:cNvPr>
          <p:cNvSpPr txBox="1"/>
          <p:nvPr/>
        </p:nvSpPr>
        <p:spPr>
          <a:xfrm>
            <a:off x="1641742" y="6052774"/>
            <a:ext cx="3163045" cy="3693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Mail to: academics@fasb.org</a:t>
            </a:r>
          </a:p>
        </p:txBody>
      </p:sp>
    </p:spTree>
    <p:extLst>
      <p:ext uri="{BB962C8B-B14F-4D97-AF65-F5344CB8AC3E}">
        <p14:creationId xmlns:p14="http://schemas.microsoft.com/office/powerpoint/2010/main" val="36834704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FASB Post-Doctoral Fellow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7396" y="1441720"/>
            <a:ext cx="6596241" cy="4177812"/>
          </a:xfrm>
        </p:spPr>
        <p:txBody>
          <a:bodyPr/>
          <a:lstStyle/>
          <a:p>
            <a:r>
              <a:rPr lang="en-US" sz="2000" dirty="0"/>
              <a:t>Responsibilities</a:t>
            </a:r>
          </a:p>
          <a:p>
            <a:pPr lvl="1"/>
            <a:r>
              <a:rPr lang="en-US" dirty="0"/>
              <a:t>Engage in project-specific research activities</a:t>
            </a:r>
          </a:p>
          <a:p>
            <a:pPr lvl="1"/>
            <a:r>
              <a:rPr lang="en-US" dirty="0"/>
              <a:t>Integrate identified research results into project </a:t>
            </a:r>
            <a:br>
              <a:rPr lang="en-US" dirty="0"/>
            </a:br>
            <a:r>
              <a:rPr lang="en-US" dirty="0"/>
              <a:t>analyses</a:t>
            </a:r>
          </a:p>
          <a:p>
            <a:pPr lvl="1"/>
            <a:r>
              <a:rPr lang="en-US" dirty="0"/>
              <a:t>Broadly educate Board and staff on nature and use of research</a:t>
            </a:r>
          </a:p>
          <a:p>
            <a:pPr lvl="1"/>
            <a:r>
              <a:rPr lang="en-US" dirty="0"/>
              <a:t>Liaise with the academic community </a:t>
            </a:r>
          </a:p>
          <a:p>
            <a:r>
              <a:rPr lang="en-US" sz="2000" dirty="0"/>
              <a:t>New PhD in Accounting (2 years or less), CPA desired but not required</a:t>
            </a:r>
          </a:p>
          <a:p>
            <a:r>
              <a:rPr lang="en-US" sz="2000" dirty="0"/>
              <a:t>Highly selective – one per year</a:t>
            </a:r>
          </a:p>
          <a:p>
            <a:pPr lvl="1"/>
            <a:r>
              <a:rPr lang="en-US" dirty="0"/>
              <a:t>49 applicants for 2020</a:t>
            </a:r>
          </a:p>
          <a:p>
            <a:pPr lvl="1"/>
            <a:r>
              <a:rPr lang="en-US" dirty="0"/>
              <a:t>Expect to announce 2020 Fellow in February/March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D6916F-CC6C-479A-B0AE-6AAFC346D818}"/>
              </a:ext>
            </a:extLst>
          </p:cNvPr>
          <p:cNvGrpSpPr/>
          <p:nvPr/>
        </p:nvGrpSpPr>
        <p:grpSpPr>
          <a:xfrm>
            <a:off x="7031622" y="1781854"/>
            <a:ext cx="2112378" cy="3749844"/>
            <a:chOff x="6258292" y="1790389"/>
            <a:chExt cx="2288410" cy="40623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0F92EC-D19C-4B41-953A-12A74A12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8792" y="4171028"/>
              <a:ext cx="2267910" cy="526255"/>
            </a:xfrm>
            <a:prstGeom prst="rect">
              <a:avLst/>
            </a:prstGeom>
          </p:spPr>
        </p:pic>
        <p:pic>
          <p:nvPicPr>
            <p:cNvPr id="1026" name="Picture 2" descr="Image result for iowa tippie college of business logo">
              <a:extLst>
                <a:ext uri="{FF2B5EF4-FFF2-40B4-BE49-F238E27FC236}">
                  <a16:creationId xmlns:a16="http://schemas.microsoft.com/office/drawing/2014/main" id="{82E0B61F-A50A-4B56-ABA8-07C438E70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315" y="4614470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CA958-F0E5-4975-99FE-E2CB8157487C}"/>
                </a:ext>
              </a:extLst>
            </p:cNvPr>
            <p:cNvSpPr txBox="1"/>
            <p:nvPr/>
          </p:nvSpPr>
          <p:spPr>
            <a:xfrm>
              <a:off x="6258292" y="3684893"/>
              <a:ext cx="169629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Michael Durney</a:t>
              </a:r>
            </a:p>
            <a:p>
              <a:pPr algn="ctr"/>
              <a:r>
                <a:rPr lang="en-US" sz="900" dirty="0"/>
                <a:t>FASB Post-Doctoral Fellow</a:t>
              </a:r>
            </a:p>
          </p:txBody>
        </p:sp>
        <p:pic>
          <p:nvPicPr>
            <p:cNvPr id="7" name="Picture 6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B443AB81-16EC-4D17-8F91-2106B26F3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6376125" y="1790389"/>
              <a:ext cx="1460630" cy="1804595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88CA4-E44E-4227-8510-465E4FBFA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7994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95D370-A02E-4C2D-AA1B-100E04AD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Student/Faculty Summer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5BB5F-5F08-4090-A29A-7DDC91BAE2E5}"/>
              </a:ext>
            </a:extLst>
          </p:cNvPr>
          <p:cNvSpPr txBox="1"/>
          <p:nvPr/>
        </p:nvSpPr>
        <p:spPr>
          <a:xfrm>
            <a:off x="5386969" y="2747157"/>
            <a:ext cx="2135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Summer 2019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Faculty Program</a:t>
            </a: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Summer 2020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PhD Student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F718D-0A76-4049-B933-8CA7B990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45" y="1416543"/>
            <a:ext cx="4124536" cy="44871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8A9168-EF4E-4852-92D3-10D2BAD73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4165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BE8CCD-CAE0-47C4-9604-9C5A41D53315}"/>
              </a:ext>
            </a:extLst>
          </p:cNvPr>
          <p:cNvSpPr/>
          <p:nvPr/>
        </p:nvSpPr>
        <p:spPr>
          <a:xfrm>
            <a:off x="242888" y="1969923"/>
            <a:ext cx="8561387" cy="500850"/>
          </a:xfrm>
          <a:custGeom>
            <a:avLst/>
            <a:gdLst>
              <a:gd name="connsiteX0" fmla="*/ 0 w 8561387"/>
              <a:gd name="connsiteY0" fmla="*/ 0 h 500850"/>
              <a:gd name="connsiteX1" fmla="*/ 8561387 w 8561387"/>
              <a:gd name="connsiteY1" fmla="*/ 0 h 500850"/>
              <a:gd name="connsiteX2" fmla="*/ 8561387 w 8561387"/>
              <a:gd name="connsiteY2" fmla="*/ 500850 h 500850"/>
              <a:gd name="connsiteX3" fmla="*/ 0 w 8561387"/>
              <a:gd name="connsiteY3" fmla="*/ 500850 h 500850"/>
              <a:gd name="connsiteX4" fmla="*/ 0 w 8561387"/>
              <a:gd name="connsiteY4" fmla="*/ 0 h 5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500850">
                <a:moveTo>
                  <a:pt x="0" y="0"/>
                </a:moveTo>
                <a:lnTo>
                  <a:pt x="8561387" y="0"/>
                </a:lnTo>
                <a:lnTo>
                  <a:pt x="8561387" y="500850"/>
                </a:lnTo>
                <a:lnTo>
                  <a:pt x="0" y="500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Elements, Measurement, Presentation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78CAB7-4438-4A2F-A96E-3FF62247612A}"/>
              </a:ext>
            </a:extLst>
          </p:cNvPr>
          <p:cNvSpPr/>
          <p:nvPr/>
        </p:nvSpPr>
        <p:spPr>
          <a:xfrm>
            <a:off x="670957" y="1792803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Conceptual Framework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8E1682-2AFB-41CB-BA45-63B50860D5D3}"/>
              </a:ext>
            </a:extLst>
          </p:cNvPr>
          <p:cNvSpPr/>
          <p:nvPr/>
        </p:nvSpPr>
        <p:spPr>
          <a:xfrm>
            <a:off x="242888" y="2712694"/>
            <a:ext cx="8561387" cy="1058400"/>
          </a:xfrm>
          <a:custGeom>
            <a:avLst/>
            <a:gdLst>
              <a:gd name="connsiteX0" fmla="*/ 0 w 8561387"/>
              <a:gd name="connsiteY0" fmla="*/ 0 h 1058400"/>
              <a:gd name="connsiteX1" fmla="*/ 8561387 w 8561387"/>
              <a:gd name="connsiteY1" fmla="*/ 0 h 1058400"/>
              <a:gd name="connsiteX2" fmla="*/ 8561387 w 8561387"/>
              <a:gd name="connsiteY2" fmla="*/ 1058400 h 1058400"/>
              <a:gd name="connsiteX3" fmla="*/ 0 w 8561387"/>
              <a:gd name="connsiteY3" fmla="*/ 1058400 h 1058400"/>
              <a:gd name="connsiteX4" fmla="*/ 0 w 8561387"/>
              <a:gd name="connsiteY4" fmla="*/ 0 h 1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1058400">
                <a:moveTo>
                  <a:pt x="0" y="0"/>
                </a:moveTo>
                <a:lnTo>
                  <a:pt x="8561387" y="0"/>
                </a:lnTo>
                <a:lnTo>
                  <a:pt x="8561387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258954"/>
              <a:satOff val="-17837"/>
              <a:lumOff val="121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Distinguishing Liabilities and Equity 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Identifiable Intangible Assets and Subsequent Accounting for Goodwill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Improving the Accounting for Asset Acquisitions and Business Combinations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Reference Rate Reform Transition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70767-1FA5-4BB2-AE0A-EBC520BE3EAD}"/>
              </a:ext>
            </a:extLst>
          </p:cNvPr>
          <p:cNvSpPr/>
          <p:nvPr/>
        </p:nvSpPr>
        <p:spPr>
          <a:xfrm>
            <a:off x="670957" y="2535574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258954"/>
              <a:satOff val="-17837"/>
              <a:lumOff val="12101"/>
              <a:alphaOff val="0"/>
            </a:schemeClr>
          </a:fillRef>
          <a:effectRef idx="2">
            <a:schemeClr val="accent2">
              <a:shade val="80000"/>
              <a:hueOff val="258954"/>
              <a:satOff val="-17837"/>
              <a:lumOff val="121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Recognition and Measurement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AB3B1C-8E2A-4D1E-B2C2-B0D7B129D8FB}"/>
              </a:ext>
            </a:extLst>
          </p:cNvPr>
          <p:cNvSpPr/>
          <p:nvPr/>
        </p:nvSpPr>
        <p:spPr>
          <a:xfrm>
            <a:off x="242888" y="4013014"/>
            <a:ext cx="8561387" cy="1058400"/>
          </a:xfrm>
          <a:custGeom>
            <a:avLst/>
            <a:gdLst>
              <a:gd name="connsiteX0" fmla="*/ 0 w 8561387"/>
              <a:gd name="connsiteY0" fmla="*/ 0 h 1058400"/>
              <a:gd name="connsiteX1" fmla="*/ 8561387 w 8561387"/>
              <a:gd name="connsiteY1" fmla="*/ 0 h 1058400"/>
              <a:gd name="connsiteX2" fmla="*/ 8561387 w 8561387"/>
              <a:gd name="connsiteY2" fmla="*/ 1058400 h 1058400"/>
              <a:gd name="connsiteX3" fmla="*/ 0 w 8561387"/>
              <a:gd name="connsiteY3" fmla="*/ 1058400 h 1058400"/>
              <a:gd name="connsiteX4" fmla="*/ 0 w 8561387"/>
              <a:gd name="connsiteY4" fmla="*/ 0 h 1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1058400">
                <a:moveTo>
                  <a:pt x="0" y="0"/>
                </a:moveTo>
                <a:lnTo>
                  <a:pt x="8561387" y="0"/>
                </a:lnTo>
                <a:lnTo>
                  <a:pt x="8561387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517907"/>
              <a:satOff val="-35674"/>
              <a:lumOff val="2420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Disclosure Review Projects – Income Taxes, Inventory, Interim, Government Assistance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Performance Reporting – Disaggregation and Segment Reporting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Simplifying the Balance Sheet Classification of Debt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NFP Reporting of Gifts in Kind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63BC21-1132-42FE-A3B3-44E28EC5A8F5}"/>
              </a:ext>
            </a:extLst>
          </p:cNvPr>
          <p:cNvSpPr/>
          <p:nvPr/>
        </p:nvSpPr>
        <p:spPr>
          <a:xfrm>
            <a:off x="670957" y="3835893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517907"/>
              <a:satOff val="-35674"/>
              <a:lumOff val="24203"/>
              <a:alphaOff val="0"/>
            </a:schemeClr>
          </a:fillRef>
          <a:effectRef idx="2">
            <a:schemeClr val="accent2">
              <a:shade val="80000"/>
              <a:hueOff val="517907"/>
              <a:satOff val="-35674"/>
              <a:lumOff val="24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Presentation and Disclosure Projects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E19826-19BE-4B99-9F29-1D32E4B6A575}"/>
              </a:ext>
            </a:extLst>
          </p:cNvPr>
          <p:cNvSpPr/>
          <p:nvPr/>
        </p:nvSpPr>
        <p:spPr>
          <a:xfrm>
            <a:off x="242888" y="5313334"/>
            <a:ext cx="8561387" cy="661500"/>
          </a:xfrm>
          <a:custGeom>
            <a:avLst/>
            <a:gdLst>
              <a:gd name="connsiteX0" fmla="*/ 0 w 8561387"/>
              <a:gd name="connsiteY0" fmla="*/ 0 h 661500"/>
              <a:gd name="connsiteX1" fmla="*/ 8561387 w 8561387"/>
              <a:gd name="connsiteY1" fmla="*/ 0 h 661500"/>
              <a:gd name="connsiteX2" fmla="*/ 8561387 w 8561387"/>
              <a:gd name="connsiteY2" fmla="*/ 661500 h 661500"/>
              <a:gd name="connsiteX3" fmla="*/ 0 w 8561387"/>
              <a:gd name="connsiteY3" fmla="*/ 661500 h 661500"/>
              <a:gd name="connsiteX4" fmla="*/ 0 w 8561387"/>
              <a:gd name="connsiteY4" fmla="*/ 0 h 6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661500">
                <a:moveTo>
                  <a:pt x="0" y="0"/>
                </a:moveTo>
                <a:lnTo>
                  <a:pt x="8561387" y="0"/>
                </a:lnTo>
                <a:lnTo>
                  <a:pt x="8561387" y="661500"/>
                </a:lnTo>
                <a:lnTo>
                  <a:pt x="0" y="6615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776861"/>
              <a:satOff val="-53511"/>
              <a:lumOff val="3630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Disclosure Review – Intangibles, Share-based Payments, and Foreign Currency, Inventory and Cost of Sales, Hedge Accounting – Phase 2, Structure of the Performance Statement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9EB568-D418-4A34-897E-90BCB5D65DBF}"/>
              </a:ext>
            </a:extLst>
          </p:cNvPr>
          <p:cNvSpPr/>
          <p:nvPr/>
        </p:nvSpPr>
        <p:spPr>
          <a:xfrm>
            <a:off x="670957" y="5136214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776861"/>
              <a:satOff val="-53511"/>
              <a:lumOff val="36304"/>
              <a:alphaOff val="0"/>
            </a:schemeClr>
          </a:fillRef>
          <a:effectRef idx="2">
            <a:schemeClr val="accent2">
              <a:shade val="80000"/>
              <a:hueOff val="776861"/>
              <a:satOff val="-53511"/>
              <a:lumOff val="363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Research Projects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F4E0A-1252-4308-9329-CC2E46D0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Agenda Highlights</a:t>
            </a:r>
          </a:p>
        </p:txBody>
      </p:sp>
    </p:spTree>
    <p:extLst>
      <p:ext uri="{BB962C8B-B14F-4D97-AF65-F5344CB8AC3E}">
        <p14:creationId xmlns:p14="http://schemas.microsoft.com/office/powerpoint/2010/main" val="39473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8E9111-7B48-4EB5-B217-9B2361AD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for Accounting Educators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7A496E-079E-4773-87B9-202A75DB0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Introduced in 2018</a:t>
            </a:r>
          </a:p>
          <a:p>
            <a:r>
              <a:rPr lang="en-US" sz="2400" dirty="0"/>
              <a:t>2 Sessions:</a:t>
            </a:r>
          </a:p>
          <a:p>
            <a:pPr lvl="1"/>
            <a:r>
              <a:rPr lang="en-US" sz="2000" dirty="0"/>
              <a:t>Intermediate topics, several hours free CPE</a:t>
            </a:r>
          </a:p>
          <a:p>
            <a:pPr lvl="2"/>
            <a:r>
              <a:rPr lang="en-US" dirty="0"/>
              <a:t>Friday in August or September</a:t>
            </a:r>
          </a:p>
          <a:p>
            <a:pPr lvl="2"/>
            <a:r>
              <a:rPr lang="en-US" dirty="0"/>
              <a:t>Archived on the website and accessible via the academic landing page (via “What educational resources are available from the FASB?”)</a:t>
            </a:r>
          </a:p>
          <a:p>
            <a:pPr lvl="1"/>
            <a:r>
              <a:rPr lang="en-US" sz="2000" dirty="0"/>
              <a:t>Not-for-profit and governmental topics, several hours free CPE</a:t>
            </a:r>
          </a:p>
          <a:p>
            <a:pPr lvl="2"/>
            <a:r>
              <a:rPr lang="en-US" dirty="0"/>
              <a:t>Joint with the GASB</a:t>
            </a:r>
          </a:p>
          <a:p>
            <a:pPr lvl="2"/>
            <a:r>
              <a:rPr lang="en-US" dirty="0"/>
              <a:t>Friday in October or November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B241A-A29E-4770-B4E1-F16E4310A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0FF6D-8FA3-4636-951D-68A76522A9D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4195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8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331177" y="1226528"/>
            <a:ext cx="8474320" cy="1465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54310" y="244140"/>
            <a:ext cx="6773008" cy="89974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Contact us: FASB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84BFE1-8A9E-4F60-AC63-2580642FE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89706" y="6234479"/>
            <a:ext cx="631581" cy="181708"/>
          </a:xfrm>
        </p:spPr>
        <p:txBody>
          <a:bodyPr/>
          <a:lstStyle/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gray">
          <a:xfrm>
            <a:off x="7895676" y="920261"/>
            <a:ext cx="631581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F4BF717-A727-4DF6-B000-F00F65CA3D72}" type="slidenum">
              <a:rPr lang="en-US" sz="1477">
                <a:solidFill>
                  <a:schemeClr val="bg1"/>
                </a:solidFill>
              </a:rPr>
              <a:pPr algn="ctr" eaLnBrk="1" hangingPunct="1"/>
              <a:t>22</a:t>
            </a:fld>
            <a:endParaRPr lang="en-US" sz="1477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65E6C-E4BB-5F42-BFD4-35D49621CDBF}"/>
              </a:ext>
            </a:extLst>
          </p:cNvPr>
          <p:cNvSpPr/>
          <p:nvPr/>
        </p:nvSpPr>
        <p:spPr bwMode="gray">
          <a:xfrm>
            <a:off x="0" y="1217252"/>
            <a:ext cx="9144000" cy="4366926"/>
          </a:xfrm>
          <a:prstGeom prst="rect">
            <a:avLst/>
          </a:prstGeom>
          <a:solidFill>
            <a:srgbClr val="1B4566"/>
          </a:solidFill>
          <a:ln>
            <a:noFill/>
          </a:ln>
          <a:effectLst/>
        </p:spPr>
        <p:txBody>
          <a:bodyPr wrap="square" rtlCol="0" anchor="ctr"/>
          <a:lstStyle/>
          <a:p>
            <a:pPr algn="ctr"/>
            <a:endParaRPr lang="en-US" sz="2215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295B7E5-04A7-7F49-ABA1-E56FD054EFBB}"/>
              </a:ext>
            </a:extLst>
          </p:cNvPr>
          <p:cNvSpPr/>
          <p:nvPr/>
        </p:nvSpPr>
        <p:spPr bwMode="gray">
          <a:xfrm>
            <a:off x="668216" y="1497398"/>
            <a:ext cx="7807569" cy="2682964"/>
          </a:xfrm>
          <a:prstGeom prst="roundRect">
            <a:avLst>
              <a:gd name="adj" fmla="val 46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rtlCol="0" anchor="ctr"/>
          <a:lstStyle/>
          <a:p>
            <a:pPr algn="ctr"/>
            <a:endParaRPr lang="en-US" sz="2215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9CA99-19B8-C44C-B01D-D6D34B03A0FB}"/>
              </a:ext>
            </a:extLst>
          </p:cNvPr>
          <p:cNvSpPr/>
          <p:nvPr/>
        </p:nvSpPr>
        <p:spPr>
          <a:xfrm>
            <a:off x="760302" y="158087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2"/>
                </a:solidFill>
              </a:rPr>
              <a:t>Keep up to 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BE848-2693-2647-8D85-0D53828F6E51}"/>
              </a:ext>
            </a:extLst>
          </p:cNvPr>
          <p:cNvSpPr/>
          <p:nvPr/>
        </p:nvSpPr>
        <p:spPr>
          <a:xfrm>
            <a:off x="1094216" y="1900983"/>
            <a:ext cx="1526040" cy="107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77" dirty="0"/>
              <a:t>@FAFNorwalk</a:t>
            </a:r>
          </a:p>
          <a:p>
            <a:pPr lvl="0">
              <a:lnSpc>
                <a:spcPct val="150000"/>
              </a:lnSpc>
            </a:pPr>
            <a:r>
              <a:rPr lang="en-US" sz="1477" dirty="0"/>
              <a:t>FASB</a:t>
            </a:r>
          </a:p>
          <a:p>
            <a:pPr lvl="0">
              <a:lnSpc>
                <a:spcPct val="150000"/>
              </a:lnSpc>
            </a:pPr>
            <a:r>
              <a:rPr lang="en-US" sz="1477" dirty="0"/>
              <a:t>FASBstandards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9D23F2A-CC91-CE4B-8EAF-759193DB6411}"/>
              </a:ext>
            </a:extLst>
          </p:cNvPr>
          <p:cNvSpPr/>
          <p:nvPr/>
        </p:nvSpPr>
        <p:spPr bwMode="gray">
          <a:xfrm>
            <a:off x="668216" y="4334340"/>
            <a:ext cx="7807569" cy="1012350"/>
          </a:xfrm>
          <a:prstGeom prst="roundRect">
            <a:avLst>
              <a:gd name="adj" fmla="val 72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rtlCol="0" anchor="ctr"/>
          <a:lstStyle/>
          <a:p>
            <a:pPr algn="ctr"/>
            <a:endParaRPr lang="en-US" sz="2215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FEF87A-61E9-BE4E-BFA9-15EB9C37EB41}"/>
              </a:ext>
            </a:extLst>
          </p:cNvPr>
          <p:cNvSpPr/>
          <p:nvPr/>
        </p:nvSpPr>
        <p:spPr>
          <a:xfrm>
            <a:off x="760301" y="4543708"/>
            <a:ext cx="780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2"/>
                </a:solidFill>
              </a:rPr>
              <a:t>Join the organization, and help shape the future of financial reporting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D581D1-C8D8-2C45-904F-9879CA3A7C1E}"/>
              </a:ext>
            </a:extLst>
          </p:cNvPr>
          <p:cNvSpPr/>
          <p:nvPr/>
        </p:nvSpPr>
        <p:spPr>
          <a:xfrm>
            <a:off x="1094216" y="4900913"/>
            <a:ext cx="1555234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77" dirty="0"/>
              <a:t>fasb.org/careers</a:t>
            </a:r>
          </a:p>
        </p:txBody>
      </p:sp>
      <p:pic>
        <p:nvPicPr>
          <p:cNvPr id="17" name="Picture 16" descr="Share">
            <a:extLst>
              <a:ext uri="{FF2B5EF4-FFF2-40B4-BE49-F238E27FC236}">
                <a16:creationId xmlns:a16="http://schemas.microsoft.com/office/drawing/2014/main" id="{251E4B73-AA84-C641-97C3-C39FA5437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347" y="3011891"/>
            <a:ext cx="258783" cy="258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46B59E-1090-CB4E-BE65-1F68EC013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7" y="2336311"/>
            <a:ext cx="258783" cy="2587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BD7C9D-C350-3541-9761-644EE7DE54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7" y="2003380"/>
            <a:ext cx="258783" cy="2587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91DE56-AFEF-EE46-8AE9-DA2AE0F192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7" y="4933928"/>
            <a:ext cx="258783" cy="258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84F3E-CBD4-534F-A94E-B24B0C9941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8" y="2666132"/>
            <a:ext cx="256688" cy="2566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C665DA-BBCB-394A-82EC-6EB53B7387BB}"/>
              </a:ext>
            </a:extLst>
          </p:cNvPr>
          <p:cNvSpPr/>
          <p:nvPr/>
        </p:nvSpPr>
        <p:spPr>
          <a:xfrm>
            <a:off x="4364672" y="1580877"/>
            <a:ext cx="22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2"/>
                </a:solidFill>
              </a:rPr>
              <a:t>Technical inquiries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A970C-1795-3247-8A3B-E0B14474DAB7}"/>
              </a:ext>
            </a:extLst>
          </p:cNvPr>
          <p:cNvSpPr/>
          <p:nvPr/>
        </p:nvSpPr>
        <p:spPr>
          <a:xfrm>
            <a:off x="4697727" y="1900982"/>
            <a:ext cx="2255665" cy="73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77" dirty="0"/>
              <a:t>techinq@fasb.org</a:t>
            </a:r>
          </a:p>
          <a:p>
            <a:pPr lvl="0">
              <a:lnSpc>
                <a:spcPct val="150000"/>
              </a:lnSpc>
            </a:pPr>
            <a:r>
              <a:rPr lang="en-US" sz="1477" dirty="0"/>
              <a:t>fasb.org/implementation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2695B1-12F7-764A-A787-D357B726E9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45" y="2000539"/>
            <a:ext cx="258783" cy="2587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8F5FC1-3C81-E043-8081-26C49AD44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0188" y="2753049"/>
            <a:ext cx="2255665" cy="13226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CB8FA7-2EE2-3941-AA1B-46C4863DF3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45" y="2341169"/>
            <a:ext cx="258783" cy="258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818A6-2C28-4480-BF08-8043981F73B9}"/>
              </a:ext>
            </a:extLst>
          </p:cNvPr>
          <p:cNvSpPr txBox="1"/>
          <p:nvPr/>
        </p:nvSpPr>
        <p:spPr>
          <a:xfrm>
            <a:off x="1112035" y="2899561"/>
            <a:ext cx="31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fasb.org/signup </a:t>
            </a:r>
          </a:p>
          <a:p>
            <a:pPr lvl="0"/>
            <a:r>
              <a:rPr lang="en-US" dirty="0"/>
              <a:t>(FASB Outlook, ActionAlert)</a:t>
            </a:r>
          </a:p>
        </p:txBody>
      </p:sp>
    </p:spTree>
    <p:extLst>
      <p:ext uri="{BB962C8B-B14F-4D97-AF65-F5344CB8AC3E}">
        <p14:creationId xmlns:p14="http://schemas.microsoft.com/office/powerpoint/2010/main" val="18448009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C0AED-10BF-451C-B529-E155CDD54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FB68C0-A194-4F2E-9993-F1814D6CC9C8}"/>
              </a:ext>
            </a:extLst>
          </p:cNvPr>
          <p:cNvGrpSpPr/>
          <p:nvPr/>
        </p:nvGrpSpPr>
        <p:grpSpPr>
          <a:xfrm>
            <a:off x="686991" y="-195564"/>
            <a:ext cx="8089173" cy="6674904"/>
            <a:chOff x="580606" y="603443"/>
            <a:chExt cx="8089173" cy="66749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1FFACF-CF01-412A-AD23-3AD0CBF88F82}"/>
                </a:ext>
              </a:extLst>
            </p:cNvPr>
            <p:cNvGrpSpPr/>
            <p:nvPr/>
          </p:nvGrpSpPr>
          <p:grpSpPr>
            <a:xfrm>
              <a:off x="580606" y="603443"/>
              <a:ext cx="7198518" cy="6254557"/>
              <a:chOff x="580606" y="603443"/>
              <a:chExt cx="7198518" cy="62545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BCCFD3C-6014-4DE0-9948-8B4014F85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4876" y="603443"/>
                <a:ext cx="6414248" cy="625455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840D56-385E-4F05-B6BF-43D239CCE454}"/>
                  </a:ext>
                </a:extLst>
              </p:cNvPr>
              <p:cNvSpPr txBox="1"/>
              <p:nvPr/>
            </p:nvSpPr>
            <p:spPr>
              <a:xfrm>
                <a:off x="580606" y="3594851"/>
                <a:ext cx="12505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What types of claims are </a:t>
                </a:r>
              </a:p>
              <a:p>
                <a:pPr algn="ctr"/>
                <a:r>
                  <a:rPr lang="en-US" dirty="0"/>
                  <a:t>liabilities? Equity?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3346A2-A00E-476E-B509-47A2E874902B}"/>
                </a:ext>
              </a:extLst>
            </p:cNvPr>
            <p:cNvSpPr txBox="1"/>
            <p:nvPr/>
          </p:nvSpPr>
          <p:spPr>
            <a:xfrm>
              <a:off x="580606" y="5626329"/>
              <a:ext cx="1355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How measured?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03D9D5-BB55-4DD6-B7F3-49DEB449F689}"/>
                </a:ext>
              </a:extLst>
            </p:cNvPr>
            <p:cNvSpPr txBox="1"/>
            <p:nvPr/>
          </p:nvSpPr>
          <p:spPr>
            <a:xfrm>
              <a:off x="4842133" y="6355017"/>
              <a:ext cx="17750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Are all changes in value “income”?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93B3B9-F2A0-4F46-874D-BB7260B97F16}"/>
                </a:ext>
              </a:extLst>
            </p:cNvPr>
            <p:cNvSpPr txBox="1"/>
            <p:nvPr/>
          </p:nvSpPr>
          <p:spPr>
            <a:xfrm>
              <a:off x="7314010" y="4568755"/>
              <a:ext cx="13557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How should changes in value be presented?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0A67CC-9DA8-4EC3-9620-2B7D7E81431E}"/>
                </a:ext>
              </a:extLst>
            </p:cNvPr>
            <p:cNvSpPr txBox="1"/>
            <p:nvPr/>
          </p:nvSpPr>
          <p:spPr>
            <a:xfrm>
              <a:off x="5568275" y="3016970"/>
              <a:ext cx="1355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What additional disclosures required?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91C3E14-BF0D-468E-A654-DB914A86562A}"/>
              </a:ext>
            </a:extLst>
          </p:cNvPr>
          <p:cNvSpPr txBox="1"/>
          <p:nvPr/>
        </p:nvSpPr>
        <p:spPr>
          <a:xfrm>
            <a:off x="4056474" y="2777825"/>
            <a:ext cx="103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FASB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4D1DB-4474-4982-A3DD-481444D7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28" y="603443"/>
            <a:ext cx="4129771" cy="897252"/>
          </a:xfrm>
        </p:spPr>
        <p:txBody>
          <a:bodyPr/>
          <a:lstStyle/>
          <a:p>
            <a:r>
              <a:rPr lang="en-US" dirty="0"/>
              <a:t>Distinguishing Liabilities and Equity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524B9-C8E2-4B83-AF3E-C188D0CF0A74}"/>
              </a:ext>
            </a:extLst>
          </p:cNvPr>
          <p:cNvSpPr/>
          <p:nvPr/>
        </p:nvSpPr>
        <p:spPr>
          <a:xfrm>
            <a:off x="935325" y="3072843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943412-0E05-4228-8F92-EB670174A3D0}"/>
              </a:ext>
            </a:extLst>
          </p:cNvPr>
          <p:cNvSpPr/>
          <p:nvPr/>
        </p:nvSpPr>
        <p:spPr>
          <a:xfrm>
            <a:off x="1025816" y="468882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2BA633-6E3E-42C9-A88E-DC9FDE5CDB73}"/>
              </a:ext>
            </a:extLst>
          </p:cNvPr>
          <p:cNvSpPr/>
          <p:nvPr/>
        </p:nvSpPr>
        <p:spPr>
          <a:xfrm>
            <a:off x="5512857" y="558428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966878-D9D4-4D22-A148-DBF96610DE61}"/>
              </a:ext>
            </a:extLst>
          </p:cNvPr>
          <p:cNvSpPr/>
          <p:nvPr/>
        </p:nvSpPr>
        <p:spPr>
          <a:xfrm>
            <a:off x="6078800" y="2356462"/>
            <a:ext cx="54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B050"/>
                </a:solidFill>
                <a:effectLst/>
                <a:sym typeface="Wingdings" panose="05000000000000000000" pitchFamily="2" charset="2"/>
              </a:rPr>
              <a:t>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5E010A-B231-450D-AF0D-29A6C5499C21}"/>
              </a:ext>
            </a:extLst>
          </p:cNvPr>
          <p:cNvSpPr/>
          <p:nvPr/>
        </p:nvSpPr>
        <p:spPr>
          <a:xfrm>
            <a:off x="7824535" y="4072255"/>
            <a:ext cx="54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73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079" y="315410"/>
            <a:ext cx="8907921" cy="828233"/>
          </a:xfrm>
        </p:spPr>
        <p:txBody>
          <a:bodyPr/>
          <a:lstStyle/>
          <a:p>
            <a:r>
              <a:rPr lang="en-US" dirty="0"/>
              <a:t>FASB - Conceptual Framework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CD40-D32D-4A66-9ED6-B023972553E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94745" y="2904873"/>
          <a:ext cx="6180787" cy="217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2905">
                  <a:extLst>
                    <a:ext uri="{9D8B030D-6E8A-4147-A177-3AD203B41FA5}">
                      <a16:colId xmlns:a16="http://schemas.microsoft.com/office/drawing/2014/main" val="2177877183"/>
                    </a:ext>
                  </a:extLst>
                </a:gridCol>
                <a:gridCol w="1864787">
                  <a:extLst>
                    <a:ext uri="{9D8B030D-6E8A-4147-A177-3AD203B41FA5}">
                      <a16:colId xmlns:a16="http://schemas.microsoft.com/office/drawing/2014/main" val="846560039"/>
                    </a:ext>
                  </a:extLst>
                </a:gridCol>
                <a:gridCol w="1668494">
                  <a:extLst>
                    <a:ext uri="{9D8B030D-6E8A-4147-A177-3AD203B41FA5}">
                      <a16:colId xmlns:a16="http://schemas.microsoft.com/office/drawing/2014/main" val="3557467403"/>
                    </a:ext>
                  </a:extLst>
                </a:gridCol>
                <a:gridCol w="1874601">
                  <a:extLst>
                    <a:ext uri="{9D8B030D-6E8A-4147-A177-3AD203B41FA5}">
                      <a16:colId xmlns:a16="http://schemas.microsoft.com/office/drawing/2014/main" val="4151967803"/>
                    </a:ext>
                  </a:extLst>
                </a:gridCol>
              </a:tblGrid>
              <a:tr h="337625">
                <a:tc>
                  <a:txBody>
                    <a:bodyPr/>
                    <a:lstStyle/>
                    <a:p>
                      <a:endParaRPr lang="en-US" sz="1700" b="0" dirty="0"/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Elements</a:t>
                      </a:r>
                    </a:p>
                  </a:txBody>
                  <a:tcPr marL="84406" marR="84406" marT="42203" marB="42203">
                    <a:solidFill>
                      <a:srgbClr val="5CEB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Measurement</a:t>
                      </a:r>
                    </a:p>
                  </a:txBody>
                  <a:tcPr marL="84406" marR="84406" marT="42203" marB="42203">
                    <a:solidFill>
                      <a:srgbClr val="55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Presentation</a:t>
                      </a:r>
                    </a:p>
                  </a:txBody>
                  <a:tcPr marL="84406" marR="84406" marT="42203" marB="42203">
                    <a:solidFill>
                      <a:srgbClr val="138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260572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r>
                        <a:rPr lang="en-US" sz="1200" b="0" dirty="0"/>
                        <a:t>Goal</a:t>
                      </a:r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Refresh</a:t>
                      </a:r>
                      <a:r>
                        <a:rPr lang="en-US" sz="1500" baseline="0" dirty="0"/>
                        <a:t> and update</a:t>
                      </a:r>
                      <a:endParaRPr lang="en-US" sz="1500" dirty="0"/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Add concepts</a:t>
                      </a:r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Add concepts</a:t>
                      </a:r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53488"/>
                  </a:ext>
                </a:extLst>
              </a:tr>
              <a:tr h="1139483">
                <a:tc>
                  <a:txBody>
                    <a:bodyPr/>
                    <a:lstStyle/>
                    <a:p>
                      <a:r>
                        <a:rPr lang="en-US" sz="1200" b="0" dirty="0"/>
                        <a:t>Purpose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Strengthen</a:t>
                      </a:r>
                      <a:r>
                        <a:rPr lang="en-US" sz="1400" baseline="0" dirty="0"/>
                        <a:t> certain definitions e.g. </a:t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Asset, </a:t>
                      </a:r>
                      <a:r>
                        <a:rPr lang="en-US" sz="1400" dirty="0"/>
                        <a:t>Liability…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Concepts to guide initial and subsequent measurement</a:t>
                      </a:r>
                    </a:p>
                    <a:p>
                      <a:endParaRPr lang="en-US" sz="1400" dirty="0"/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Concepts to guide aggregation/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disaggregation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72323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r>
                        <a:rPr lang="en-US" sz="1200" b="0" dirty="0"/>
                        <a:t>Status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 marL="84406" marR="84406" marT="42203" marB="422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955243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030503-B333-0E4B-B163-D9DBA19EC7A0}"/>
              </a:ext>
            </a:extLst>
          </p:cNvPr>
          <p:cNvSpPr/>
          <p:nvPr/>
        </p:nvSpPr>
        <p:spPr bwMode="auto">
          <a:xfrm>
            <a:off x="839419" y="1555977"/>
            <a:ext cx="3376246" cy="28135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8E5AF46F-97D4-6245-BD68-7B9AF95C8AF3}"/>
              </a:ext>
            </a:extLst>
          </p:cNvPr>
          <p:cNvSpPr/>
          <p:nvPr/>
        </p:nvSpPr>
        <p:spPr bwMode="auto">
          <a:xfrm>
            <a:off x="668404" y="1555977"/>
            <a:ext cx="397826" cy="281354"/>
          </a:xfrm>
          <a:prstGeom prst="homePlate">
            <a:avLst>
              <a:gd name="adj" fmla="val 29752"/>
            </a:avLst>
          </a:prstGeom>
          <a:solidFill>
            <a:srgbClr val="5CEBFD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A9853B7-D2C6-6043-9F6D-1097A335E42F}"/>
              </a:ext>
            </a:extLst>
          </p:cNvPr>
          <p:cNvSpPr/>
          <p:nvPr/>
        </p:nvSpPr>
        <p:spPr bwMode="auto">
          <a:xfrm>
            <a:off x="839419" y="1884223"/>
            <a:ext cx="3376246" cy="28135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6CC57C48-7927-914E-990A-E13919258CEA}"/>
              </a:ext>
            </a:extLst>
          </p:cNvPr>
          <p:cNvSpPr/>
          <p:nvPr/>
        </p:nvSpPr>
        <p:spPr bwMode="auto">
          <a:xfrm>
            <a:off x="668404" y="1884223"/>
            <a:ext cx="397826" cy="281354"/>
          </a:xfrm>
          <a:prstGeom prst="homePlate">
            <a:avLst>
              <a:gd name="adj" fmla="val 29752"/>
            </a:avLst>
          </a:prstGeom>
          <a:solidFill>
            <a:srgbClr val="55C8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5D520AA-8448-AB40-A426-895A6909C5B3}"/>
              </a:ext>
            </a:extLst>
          </p:cNvPr>
          <p:cNvSpPr/>
          <p:nvPr/>
        </p:nvSpPr>
        <p:spPr bwMode="auto">
          <a:xfrm>
            <a:off x="839419" y="2211006"/>
            <a:ext cx="3376246" cy="2828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D4AA8B5B-0D1D-7048-A355-BC36121AB12D}"/>
              </a:ext>
            </a:extLst>
          </p:cNvPr>
          <p:cNvSpPr/>
          <p:nvPr/>
        </p:nvSpPr>
        <p:spPr bwMode="auto">
          <a:xfrm>
            <a:off x="668404" y="2211006"/>
            <a:ext cx="397826" cy="282819"/>
          </a:xfrm>
          <a:prstGeom prst="homePlate">
            <a:avLst>
              <a:gd name="adj" fmla="val 29752"/>
            </a:avLst>
          </a:prstGeom>
          <a:solidFill>
            <a:srgbClr val="1388CA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1C421DC-1E35-BF4A-8881-DF787AB808BE}"/>
              </a:ext>
            </a:extLst>
          </p:cNvPr>
          <p:cNvSpPr/>
          <p:nvPr/>
        </p:nvSpPr>
        <p:spPr bwMode="auto">
          <a:xfrm>
            <a:off x="4506674" y="1555783"/>
            <a:ext cx="3376246" cy="28282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A2786AFF-E85E-1A48-A1C0-C8D3AB8454EA}"/>
              </a:ext>
            </a:extLst>
          </p:cNvPr>
          <p:cNvSpPr/>
          <p:nvPr/>
        </p:nvSpPr>
        <p:spPr bwMode="auto">
          <a:xfrm>
            <a:off x="4335658" y="1555783"/>
            <a:ext cx="397826" cy="282820"/>
          </a:xfrm>
          <a:prstGeom prst="homePlate">
            <a:avLst>
              <a:gd name="adj" fmla="val 29752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25EFDE0-3A85-AC46-8500-C608585179F8}"/>
              </a:ext>
            </a:extLst>
          </p:cNvPr>
          <p:cNvSpPr/>
          <p:nvPr/>
        </p:nvSpPr>
        <p:spPr>
          <a:xfrm>
            <a:off x="1066229" y="1468786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tx1"/>
                </a:solidFill>
                <a:latin typeface="Arial" charset="0"/>
                <a:cs typeface="Arial" charset="0"/>
              </a:rPr>
              <a:t>Element definitions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A85578BD-E2AD-D34D-8C26-E93AF6553552}"/>
              </a:ext>
            </a:extLst>
          </p:cNvPr>
          <p:cNvSpPr/>
          <p:nvPr/>
        </p:nvSpPr>
        <p:spPr>
          <a:xfrm>
            <a:off x="1066229" y="1789050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tx1"/>
                </a:solidFill>
                <a:latin typeface="Arial" charset="0"/>
                <a:cs typeface="Arial" charset="0"/>
              </a:rPr>
              <a:t>Measurement principles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7E6DDD0-5D56-7049-95DF-F2C3D7224FED}"/>
              </a:ext>
            </a:extLst>
          </p:cNvPr>
          <p:cNvSpPr/>
          <p:nvPr/>
        </p:nvSpPr>
        <p:spPr>
          <a:xfrm>
            <a:off x="1066229" y="2101832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principles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C7CC09E-72B8-2847-9618-7BA58DF7E551}"/>
              </a:ext>
            </a:extLst>
          </p:cNvPr>
          <p:cNvSpPr/>
          <p:nvPr/>
        </p:nvSpPr>
        <p:spPr>
          <a:xfrm>
            <a:off x="4733484" y="1453814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Bounds of the reporting entity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48314-1915-744E-A5B3-00F1F2763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7" y="1528470"/>
            <a:ext cx="326670" cy="326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D90A4-B063-494F-B940-EEF4687EF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" y="1898287"/>
            <a:ext cx="243464" cy="243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E8193-4E4D-1246-840C-5F2558E9C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6" y="2187176"/>
            <a:ext cx="331549" cy="331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67E4F-B080-1641-A9AD-5BA7088BA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71" y="1501975"/>
            <a:ext cx="365506" cy="36550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C2CD42-6CBD-7440-A05A-02E94BBF5E95}"/>
              </a:ext>
            </a:extLst>
          </p:cNvPr>
          <p:cNvSpPr/>
          <p:nvPr/>
        </p:nvSpPr>
        <p:spPr bwMode="auto">
          <a:xfrm>
            <a:off x="2155983" y="4744079"/>
            <a:ext cx="1727377" cy="259291"/>
          </a:xfrm>
          <a:prstGeom prst="round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prstClr val="black"/>
                </a:solidFill>
                <a:cs typeface="Arial" charset="0"/>
              </a:rPr>
              <a:t>Initial Deliberations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59E8C3A-BA59-434E-9C74-D26B36CCB524}"/>
              </a:ext>
            </a:extLst>
          </p:cNvPr>
          <p:cNvSpPr/>
          <p:nvPr/>
        </p:nvSpPr>
        <p:spPr bwMode="auto">
          <a:xfrm>
            <a:off x="3971693" y="4744079"/>
            <a:ext cx="1599795" cy="259291"/>
          </a:xfrm>
          <a:prstGeom prst="round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prstClr val="black"/>
                </a:solidFill>
                <a:cs typeface="Arial" charset="0"/>
              </a:rPr>
              <a:t>Initial Deliberations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B901960-F135-2841-ABA3-FA886527CE2D}"/>
              </a:ext>
            </a:extLst>
          </p:cNvPr>
          <p:cNvSpPr/>
          <p:nvPr/>
        </p:nvSpPr>
        <p:spPr bwMode="auto">
          <a:xfrm>
            <a:off x="5659819" y="4744079"/>
            <a:ext cx="1796084" cy="259291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prstClr val="black"/>
                </a:solidFill>
                <a:cs typeface="Arial" charset="0"/>
              </a:rPr>
              <a:t>Exposure Draft Redeliberation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27ADA-D150-5D4A-BBC0-F58509C96E62}"/>
              </a:ext>
            </a:extLst>
          </p:cNvPr>
          <p:cNvGrpSpPr/>
          <p:nvPr/>
        </p:nvGrpSpPr>
        <p:grpSpPr>
          <a:xfrm>
            <a:off x="4335470" y="1462076"/>
            <a:ext cx="3550933" cy="423950"/>
            <a:chOff x="3519808" y="5857042"/>
            <a:chExt cx="3846844" cy="45927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32C7398-49F8-F849-907F-8B25C235A140}"/>
                </a:ext>
              </a:extLst>
            </p:cNvPr>
            <p:cNvSpPr/>
            <p:nvPr/>
          </p:nvSpPr>
          <p:spPr bwMode="auto">
            <a:xfrm>
              <a:off x="3709052" y="5961454"/>
              <a:ext cx="3657600" cy="30638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4000"/>
                  </a:schemeClr>
                </a:gs>
                <a:gs pos="100000">
                  <a:schemeClr val="bg1">
                    <a:lumMod val="93000"/>
                  </a:schemeClr>
                </a:gs>
              </a:gsLst>
              <a:lin ang="189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B6475245-BFEC-194F-81FD-1728A67ADF29}"/>
                </a:ext>
              </a:extLst>
            </p:cNvPr>
            <p:cNvSpPr/>
            <p:nvPr/>
          </p:nvSpPr>
          <p:spPr bwMode="auto">
            <a:xfrm>
              <a:off x="3523785" y="5961454"/>
              <a:ext cx="430978" cy="306388"/>
            </a:xfrm>
            <a:prstGeom prst="homePlate">
              <a:avLst>
                <a:gd name="adj" fmla="val 29752"/>
              </a:avLst>
            </a:prstGeom>
            <a:solidFill>
              <a:srgbClr val="03233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8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C6356A8-4C7A-9C45-929A-7835F19125B5}"/>
                </a:ext>
              </a:extLst>
            </p:cNvPr>
            <p:cNvSpPr/>
            <p:nvPr/>
          </p:nvSpPr>
          <p:spPr>
            <a:xfrm>
              <a:off x="3954763" y="5857042"/>
              <a:ext cx="2954642" cy="459279"/>
            </a:xfrm>
            <a:custGeom>
              <a:avLst/>
              <a:gdLst>
                <a:gd name="connsiteX0" fmla="*/ 0 w 1055333"/>
                <a:gd name="connsiteY0" fmla="*/ 0 h 1849754"/>
                <a:gd name="connsiteX1" fmla="*/ 1055333 w 1055333"/>
                <a:gd name="connsiteY1" fmla="*/ 0 h 1849754"/>
                <a:gd name="connsiteX2" fmla="*/ 1055333 w 1055333"/>
                <a:gd name="connsiteY2" fmla="*/ 1849754 h 1849754"/>
                <a:gd name="connsiteX3" fmla="*/ 0 w 1055333"/>
                <a:gd name="connsiteY3" fmla="*/ 1849754 h 1849754"/>
                <a:gd name="connsiteX4" fmla="*/ 0 w 1055333"/>
                <a:gd name="connsiteY4" fmla="*/ 0 h 184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333" h="1849754">
                  <a:moveTo>
                    <a:pt x="0" y="0"/>
                  </a:moveTo>
                  <a:lnTo>
                    <a:pt x="1055333" y="0"/>
                  </a:lnTo>
                  <a:lnTo>
                    <a:pt x="1055333" y="1849754"/>
                  </a:lnTo>
                  <a:lnTo>
                    <a:pt x="0" y="18497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r>
                <a:rPr lang="en-US" sz="1477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Bounds of the reporting entity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C559733-361C-5545-B9F8-5C0CD411B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08" y="5903160"/>
              <a:ext cx="395965" cy="395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6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04662" y="6355217"/>
            <a:ext cx="939338" cy="304800"/>
          </a:xfrm>
        </p:spPr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656F4F-B1D7-44BF-8C62-4372EFE0822C}"/>
              </a:ext>
            </a:extLst>
          </p:cNvPr>
          <p:cNvGrpSpPr/>
          <p:nvPr/>
        </p:nvGrpSpPr>
        <p:grpSpPr>
          <a:xfrm>
            <a:off x="2676338" y="5283906"/>
            <a:ext cx="3725587" cy="843430"/>
            <a:chOff x="2676338" y="5283906"/>
            <a:chExt cx="3725587" cy="843430"/>
          </a:xfrm>
        </p:grpSpPr>
        <p:sp>
          <p:nvSpPr>
            <p:cNvPr id="78" name="Triangle 2">
              <a:extLst>
                <a:ext uri="{FF2B5EF4-FFF2-40B4-BE49-F238E27FC236}">
                  <a16:creationId xmlns:a16="http://schemas.microsoft.com/office/drawing/2014/main" id="{3CEF559D-3339-464E-A5B2-E3C2325BB336}"/>
                </a:ext>
              </a:extLst>
            </p:cNvPr>
            <p:cNvSpPr/>
            <p:nvPr/>
          </p:nvSpPr>
          <p:spPr bwMode="auto">
            <a:xfrm>
              <a:off x="2676338" y="5283906"/>
              <a:ext cx="3725587" cy="843430"/>
            </a:xfrm>
            <a:prstGeom prst="triangle">
              <a:avLst>
                <a:gd name="adj" fmla="val 50000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TextBox 64">
              <a:extLst>
                <a:ext uri="{FF2B5EF4-FFF2-40B4-BE49-F238E27FC236}">
                  <a16:creationId xmlns:a16="http://schemas.microsoft.com/office/drawing/2014/main" id="{BDE51F1B-3CF6-0340-A941-A009BF1BB391}"/>
                </a:ext>
              </a:extLst>
            </p:cNvPr>
            <p:cNvSpPr txBox="1"/>
            <p:nvPr/>
          </p:nvSpPr>
          <p:spPr>
            <a:xfrm>
              <a:off x="3304237" y="5563573"/>
              <a:ext cx="2538580" cy="54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FOUNDATIONAL ASSUMPTIONS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828386-B36A-814B-A11F-D741C60E8BA9}"/>
              </a:ext>
            </a:extLst>
          </p:cNvPr>
          <p:cNvGrpSpPr/>
          <p:nvPr/>
        </p:nvGrpSpPr>
        <p:grpSpPr>
          <a:xfrm>
            <a:off x="3169058" y="730664"/>
            <a:ext cx="2808938" cy="3432825"/>
            <a:chOff x="3213072" y="1179106"/>
            <a:chExt cx="2808938" cy="3432825"/>
          </a:xfrm>
        </p:grpSpPr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A745277B-576E-3041-AAB0-01456C846275}"/>
                </a:ext>
              </a:extLst>
            </p:cNvPr>
            <p:cNvSpPr/>
            <p:nvPr/>
          </p:nvSpPr>
          <p:spPr>
            <a:xfrm>
              <a:off x="3213072" y="1857805"/>
              <a:ext cx="2808938" cy="2754126"/>
            </a:xfrm>
            <a:prstGeom prst="arc">
              <a:avLst>
                <a:gd name="adj1" fmla="val 17054846"/>
                <a:gd name="adj2" fmla="val 18638949"/>
              </a:avLst>
            </a:prstGeom>
            <a:ln w="38100">
              <a:solidFill>
                <a:srgbClr val="5AE6F8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2C83959-9F09-4A4B-A692-D3073438D596}"/>
                </a:ext>
              </a:extLst>
            </p:cNvPr>
            <p:cNvGrpSpPr/>
            <p:nvPr/>
          </p:nvGrpSpPr>
          <p:grpSpPr>
            <a:xfrm>
              <a:off x="3741545" y="1179106"/>
              <a:ext cx="1728358" cy="1261065"/>
              <a:chOff x="3741545" y="1179106"/>
              <a:chExt cx="1728358" cy="1261065"/>
            </a:xfrm>
          </p:grpSpPr>
          <p:sp>
            <p:nvSpPr>
              <p:cNvPr id="130" name="TextBox 54">
                <a:extLst>
                  <a:ext uri="{FF2B5EF4-FFF2-40B4-BE49-F238E27FC236}">
                    <a16:creationId xmlns:a16="http://schemas.microsoft.com/office/drawing/2014/main" id="{8D1F6110-4A82-2941-A902-9C5AE2CD8017}"/>
                  </a:ext>
                </a:extLst>
              </p:cNvPr>
              <p:cNvSpPr txBox="1"/>
              <p:nvPr/>
            </p:nvSpPr>
            <p:spPr>
              <a:xfrm>
                <a:off x="3741545" y="1179106"/>
                <a:ext cx="1728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Element Definitions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DC48C7-D466-C645-8104-CD4B62F5A810}"/>
                  </a:ext>
                </a:extLst>
              </p:cNvPr>
              <p:cNvSpPr/>
              <p:nvPr/>
            </p:nvSpPr>
            <p:spPr bwMode="auto">
              <a:xfrm>
                <a:off x="4125619" y="1510015"/>
                <a:ext cx="930156" cy="930156"/>
              </a:xfrm>
              <a:prstGeom prst="ellipse">
                <a:avLst/>
              </a:prstGeom>
              <a:solidFill>
                <a:srgbClr val="5DE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B84ADD3A-F253-A74C-88E4-231F77248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366" y="1600676"/>
                <a:ext cx="708662" cy="708662"/>
              </a:xfrm>
              <a:prstGeom prst="rect">
                <a:avLst/>
              </a:prstGeom>
            </p:spPr>
          </p:pic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07E99BB-67ED-8E40-B1E1-750847FA18F3}"/>
              </a:ext>
            </a:extLst>
          </p:cNvPr>
          <p:cNvGrpSpPr/>
          <p:nvPr/>
        </p:nvGrpSpPr>
        <p:grpSpPr>
          <a:xfrm>
            <a:off x="3169058" y="1409363"/>
            <a:ext cx="4313924" cy="2754126"/>
            <a:chOff x="3213072" y="1857805"/>
            <a:chExt cx="4313924" cy="2754126"/>
          </a:xfrm>
        </p:grpSpPr>
        <p:sp>
          <p:nvSpPr>
            <p:cNvPr id="124" name="TextBox 55">
              <a:extLst>
                <a:ext uri="{FF2B5EF4-FFF2-40B4-BE49-F238E27FC236}">
                  <a16:creationId xmlns:a16="http://schemas.microsoft.com/office/drawing/2014/main" id="{E6E539BD-180C-454A-8DD6-AB60ED974887}"/>
                </a:ext>
              </a:extLst>
            </p:cNvPr>
            <p:cNvSpPr txBox="1"/>
            <p:nvPr/>
          </p:nvSpPr>
          <p:spPr>
            <a:xfrm>
              <a:off x="6199388" y="2376531"/>
              <a:ext cx="1327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Measurement 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Principle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434213B-4071-144A-A810-F6DB31EB9FA0}"/>
                </a:ext>
              </a:extLst>
            </p:cNvPr>
            <p:cNvSpPr/>
            <p:nvPr/>
          </p:nvSpPr>
          <p:spPr bwMode="auto">
            <a:xfrm>
              <a:off x="5242452" y="2185286"/>
              <a:ext cx="930156" cy="930156"/>
            </a:xfrm>
            <a:prstGeom prst="ellipse">
              <a:avLst/>
            </a:prstGeom>
            <a:solidFill>
              <a:srgbClr val="55C7FF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18E08CDD-826A-5342-A18D-7567C036F2E9}"/>
                </a:ext>
              </a:extLst>
            </p:cNvPr>
            <p:cNvSpPr/>
            <p:nvPr/>
          </p:nvSpPr>
          <p:spPr>
            <a:xfrm>
              <a:off x="3213072" y="1857805"/>
              <a:ext cx="2808938" cy="2754126"/>
            </a:xfrm>
            <a:prstGeom prst="arc">
              <a:avLst>
                <a:gd name="adj1" fmla="val 20513679"/>
                <a:gd name="adj2" fmla="val 685143"/>
              </a:avLst>
            </a:prstGeom>
            <a:ln w="38100">
              <a:solidFill>
                <a:srgbClr val="55C8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257F0678-B4DE-4149-97A4-8DC91AC0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106" y="2326486"/>
              <a:ext cx="566780" cy="56678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DA31D75-B0F5-5440-99EE-12267969D73C}"/>
              </a:ext>
            </a:extLst>
          </p:cNvPr>
          <p:cNvGrpSpPr/>
          <p:nvPr/>
        </p:nvGrpSpPr>
        <p:grpSpPr>
          <a:xfrm>
            <a:off x="3170626" y="1410932"/>
            <a:ext cx="4115186" cy="2754126"/>
            <a:chOff x="3214640" y="1859374"/>
            <a:chExt cx="4115186" cy="2754126"/>
          </a:xfrm>
        </p:grpSpPr>
        <p:sp>
          <p:nvSpPr>
            <p:cNvPr id="120" name="TextBox 56">
              <a:extLst>
                <a:ext uri="{FF2B5EF4-FFF2-40B4-BE49-F238E27FC236}">
                  <a16:creationId xmlns:a16="http://schemas.microsoft.com/office/drawing/2014/main" id="{650FE439-D17C-CF49-8F04-E81A29E6C733}"/>
                </a:ext>
              </a:extLst>
            </p:cNvPr>
            <p:cNvSpPr txBox="1"/>
            <p:nvPr/>
          </p:nvSpPr>
          <p:spPr>
            <a:xfrm>
              <a:off x="6199388" y="3686856"/>
              <a:ext cx="1130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Recognition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Principle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3EB6D1F-EF74-7C4F-A12C-B007F2ECB4F0}"/>
                </a:ext>
              </a:extLst>
            </p:cNvPr>
            <p:cNvSpPr/>
            <p:nvPr/>
          </p:nvSpPr>
          <p:spPr bwMode="auto">
            <a:xfrm>
              <a:off x="5242452" y="3441062"/>
              <a:ext cx="930156" cy="9301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4E8F4685-AFC8-AC45-BDAD-D01496A9D085}"/>
                </a:ext>
              </a:extLst>
            </p:cNvPr>
            <p:cNvSpPr/>
            <p:nvPr/>
          </p:nvSpPr>
          <p:spPr>
            <a:xfrm>
              <a:off x="3214640" y="1859374"/>
              <a:ext cx="2808938" cy="2754126"/>
            </a:xfrm>
            <a:prstGeom prst="arc">
              <a:avLst>
                <a:gd name="adj1" fmla="val 2572393"/>
                <a:gd name="adj2" fmla="val 4230914"/>
              </a:avLst>
            </a:prstGeom>
            <a:ln w="38100">
              <a:solidFill>
                <a:srgbClr val="1AA6F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AF29D2B-5143-6849-BA4B-17CD3CC4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455" y="3674533"/>
              <a:ext cx="481521" cy="481521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4C5EAD-FB41-EE48-A75C-808952C7495B}"/>
              </a:ext>
            </a:extLst>
          </p:cNvPr>
          <p:cNvGrpSpPr/>
          <p:nvPr/>
        </p:nvGrpSpPr>
        <p:grpSpPr>
          <a:xfrm>
            <a:off x="1783631" y="1407506"/>
            <a:ext cx="4194365" cy="2754126"/>
            <a:chOff x="1827645" y="1855948"/>
            <a:chExt cx="4194365" cy="2754126"/>
          </a:xfrm>
        </p:grpSpPr>
        <p:sp>
          <p:nvSpPr>
            <p:cNvPr id="116" name="TextBox 59">
              <a:extLst>
                <a:ext uri="{FF2B5EF4-FFF2-40B4-BE49-F238E27FC236}">
                  <a16:creationId xmlns:a16="http://schemas.microsoft.com/office/drawing/2014/main" id="{FF4CE5A7-5F71-3545-BF2E-F89E9FCDA888}"/>
                </a:ext>
              </a:extLst>
            </p:cNvPr>
            <p:cNvSpPr txBox="1"/>
            <p:nvPr/>
          </p:nvSpPr>
          <p:spPr>
            <a:xfrm>
              <a:off x="1827645" y="3686856"/>
              <a:ext cx="1021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Disclosure</a:t>
              </a:r>
            </a:p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Principle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08AE962-251B-CF40-AB92-8848408669F4}"/>
                </a:ext>
              </a:extLst>
            </p:cNvPr>
            <p:cNvSpPr/>
            <p:nvPr/>
          </p:nvSpPr>
          <p:spPr bwMode="auto">
            <a:xfrm>
              <a:off x="2950356" y="3441062"/>
              <a:ext cx="930156" cy="930156"/>
            </a:xfrm>
            <a:prstGeom prst="ellipse">
              <a:avLst/>
            </a:prstGeom>
            <a:solidFill>
              <a:srgbClr val="0E5883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9D469DBA-6888-6942-8CA4-6E99D426A849}"/>
                </a:ext>
              </a:extLst>
            </p:cNvPr>
            <p:cNvSpPr/>
            <p:nvPr/>
          </p:nvSpPr>
          <p:spPr>
            <a:xfrm>
              <a:off x="3213072" y="1855948"/>
              <a:ext cx="2808938" cy="2754126"/>
            </a:xfrm>
            <a:prstGeom prst="arc">
              <a:avLst>
                <a:gd name="adj1" fmla="val 9800195"/>
                <a:gd name="adj2" fmla="val 11067932"/>
              </a:avLst>
            </a:prstGeom>
            <a:ln w="38100">
              <a:solidFill>
                <a:srgbClr val="0C588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4DACC704-5175-7D40-955D-22DA874E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794" y="3591260"/>
              <a:ext cx="657097" cy="65709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88431AB-AF83-1E4E-97C7-361ECBA8E9A9}"/>
              </a:ext>
            </a:extLst>
          </p:cNvPr>
          <p:cNvGrpSpPr/>
          <p:nvPr/>
        </p:nvGrpSpPr>
        <p:grpSpPr>
          <a:xfrm>
            <a:off x="3169058" y="1409363"/>
            <a:ext cx="2808938" cy="3799437"/>
            <a:chOff x="3213072" y="1857805"/>
            <a:chExt cx="2808938" cy="3799437"/>
          </a:xfrm>
        </p:grpSpPr>
        <p:sp>
          <p:nvSpPr>
            <p:cNvPr id="111" name="TextBox 57">
              <a:extLst>
                <a:ext uri="{FF2B5EF4-FFF2-40B4-BE49-F238E27FC236}">
                  <a16:creationId xmlns:a16="http://schemas.microsoft.com/office/drawing/2014/main" id="{3EDDC9E5-D9D4-AD4D-92A5-A259AF213603}"/>
                </a:ext>
              </a:extLst>
            </p:cNvPr>
            <p:cNvSpPr txBox="1"/>
            <p:nvPr/>
          </p:nvSpPr>
          <p:spPr>
            <a:xfrm>
              <a:off x="3371243" y="5134022"/>
              <a:ext cx="2423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 Principles – </a:t>
              </a:r>
            </a:p>
            <a:p>
              <a:pPr lvl="0"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Aggregation and Articulation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087D026-33A8-2840-B745-065C49990E9D}"/>
                </a:ext>
              </a:extLst>
            </p:cNvPr>
            <p:cNvGrpSpPr/>
            <p:nvPr/>
          </p:nvGrpSpPr>
          <p:grpSpPr>
            <a:xfrm>
              <a:off x="3213072" y="1857805"/>
              <a:ext cx="2808938" cy="3167070"/>
              <a:chOff x="3213072" y="1857805"/>
              <a:chExt cx="2808938" cy="316707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42050AC-B794-9B49-ACEB-1CD041A433E2}"/>
                  </a:ext>
                </a:extLst>
              </p:cNvPr>
              <p:cNvSpPr/>
              <p:nvPr/>
            </p:nvSpPr>
            <p:spPr bwMode="auto">
              <a:xfrm>
                <a:off x="4125619" y="4094719"/>
                <a:ext cx="930156" cy="930156"/>
              </a:xfrm>
              <a:prstGeom prst="ellipse">
                <a:avLst/>
              </a:prstGeom>
              <a:solidFill>
                <a:srgbClr val="1587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57694559-F965-8443-9EE7-F7592BA78B9F}"/>
                  </a:ext>
                </a:extLst>
              </p:cNvPr>
              <p:cNvSpPr/>
              <p:nvPr/>
            </p:nvSpPr>
            <p:spPr>
              <a:xfrm>
                <a:off x="3213072" y="1857805"/>
                <a:ext cx="2808938" cy="2754126"/>
              </a:xfrm>
              <a:prstGeom prst="arc">
                <a:avLst>
                  <a:gd name="adj1" fmla="val 6180174"/>
                  <a:gd name="adj2" fmla="val 7756962"/>
                </a:avLst>
              </a:prstGeom>
              <a:ln w="38100">
                <a:solidFill>
                  <a:srgbClr val="1388C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A5DD64CE-3692-8347-A42A-CB672719C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3797" y="4232896"/>
                <a:ext cx="653801" cy="653801"/>
              </a:xfrm>
              <a:prstGeom prst="rect">
                <a:avLst/>
              </a:prstGeom>
            </p:spPr>
          </p:pic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CC3D5E0-F74C-7943-8A28-B9412744BAA5}"/>
              </a:ext>
            </a:extLst>
          </p:cNvPr>
          <p:cNvGrpSpPr/>
          <p:nvPr/>
        </p:nvGrpSpPr>
        <p:grpSpPr>
          <a:xfrm>
            <a:off x="1326840" y="1755010"/>
            <a:ext cx="2509658" cy="930156"/>
            <a:chOff x="1370854" y="2203452"/>
            <a:chExt cx="2509658" cy="930156"/>
          </a:xfrm>
        </p:grpSpPr>
        <p:sp>
          <p:nvSpPr>
            <p:cNvPr id="108" name="TextBox 58">
              <a:extLst>
                <a:ext uri="{FF2B5EF4-FFF2-40B4-BE49-F238E27FC236}">
                  <a16:creationId xmlns:a16="http://schemas.microsoft.com/office/drawing/2014/main" id="{315ECBFC-9A6E-E446-A59F-6A6FFB73905D}"/>
                </a:ext>
              </a:extLst>
            </p:cNvPr>
            <p:cNvSpPr txBox="1"/>
            <p:nvPr/>
          </p:nvSpPr>
          <p:spPr>
            <a:xfrm>
              <a:off x="1370854" y="2376531"/>
              <a:ext cx="14782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Definition of the </a:t>
              </a:r>
            </a:p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Reporting Entity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BC0E82F-8D73-1B40-BB82-E9870F779FF2}"/>
                </a:ext>
              </a:extLst>
            </p:cNvPr>
            <p:cNvSpPr/>
            <p:nvPr/>
          </p:nvSpPr>
          <p:spPr bwMode="auto">
            <a:xfrm>
              <a:off x="2950356" y="2203452"/>
              <a:ext cx="930156" cy="93015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2D0C06E-22E0-F344-A768-054BA303F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517" y="2272513"/>
              <a:ext cx="721834" cy="721834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85F756C-A687-DA43-AA22-CDA72B6872BA}"/>
              </a:ext>
            </a:extLst>
          </p:cNvPr>
          <p:cNvGrpSpPr/>
          <p:nvPr/>
        </p:nvGrpSpPr>
        <p:grpSpPr>
          <a:xfrm>
            <a:off x="3828158" y="2099802"/>
            <a:ext cx="1437051" cy="1437051"/>
            <a:chOff x="3872172" y="2548244"/>
            <a:chExt cx="1437051" cy="143705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EB47C71-F4AC-0244-AEBB-B583EB5694C3}"/>
                </a:ext>
              </a:extLst>
            </p:cNvPr>
            <p:cNvSpPr/>
            <p:nvPr/>
          </p:nvSpPr>
          <p:spPr bwMode="auto">
            <a:xfrm>
              <a:off x="3872172" y="2548244"/>
              <a:ext cx="1437051" cy="14370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A3613BAD-577B-E148-A6BB-FBAA63B1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352" y="2672942"/>
              <a:ext cx="672425" cy="672425"/>
            </a:xfrm>
            <a:prstGeom prst="rect">
              <a:avLst/>
            </a:prstGeom>
          </p:spPr>
        </p:pic>
        <p:sp>
          <p:nvSpPr>
            <p:cNvPr id="107" name="TextBox 67">
              <a:extLst>
                <a:ext uri="{FF2B5EF4-FFF2-40B4-BE49-F238E27FC236}">
                  <a16:creationId xmlns:a16="http://schemas.microsoft.com/office/drawing/2014/main" id="{9CD2A846-79F7-AC44-896B-217565C232C6}"/>
                </a:ext>
              </a:extLst>
            </p:cNvPr>
            <p:cNvSpPr txBox="1"/>
            <p:nvPr/>
          </p:nvSpPr>
          <p:spPr>
            <a:xfrm>
              <a:off x="4096011" y="3375567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Objective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9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BC72D-40DF-5B4A-A318-4E5C667EF011}"/>
              </a:ext>
            </a:extLst>
          </p:cNvPr>
          <p:cNvSpPr/>
          <p:nvPr/>
        </p:nvSpPr>
        <p:spPr bwMode="auto">
          <a:xfrm>
            <a:off x="-1" y="1015842"/>
            <a:ext cx="4360235" cy="48465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40BE5-611F-42AB-BBF9-2F2EBF1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10" y="109272"/>
            <a:ext cx="8677797" cy="897252"/>
          </a:xfrm>
        </p:spPr>
        <p:txBody>
          <a:bodyPr/>
          <a:lstStyle/>
          <a:p>
            <a:r>
              <a:rPr lang="en-US" dirty="0"/>
              <a:t>Foundational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789D5-5155-459A-9285-5FCCEB0CF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1CE3CB-81AC-41B0-A8EE-D6617F9156AD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D51841-CC36-4048-8B4C-BCBA9E713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1" y="1558715"/>
            <a:ext cx="629816" cy="6298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837D8C-D058-7544-AF58-10A2EF22AF41}"/>
              </a:ext>
            </a:extLst>
          </p:cNvPr>
          <p:cNvSpPr txBox="1"/>
          <p:nvPr/>
        </p:nvSpPr>
        <p:spPr>
          <a:xfrm>
            <a:off x="1031522" y="1515374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of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Financial Reporting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E0E82-9C62-7246-83B8-45DCA9D8B68C}"/>
              </a:ext>
            </a:extLst>
          </p:cNvPr>
          <p:cNvSpPr/>
          <p:nvPr/>
        </p:nvSpPr>
        <p:spPr>
          <a:xfrm>
            <a:off x="288025" y="2801025"/>
            <a:ext cx="3145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Information useful to resource providers in making resource allocation decisions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99212F-D7AF-484C-9EBF-E09C5B17E917}"/>
              </a:ext>
            </a:extLst>
          </p:cNvPr>
          <p:cNvGrpSpPr/>
          <p:nvPr/>
        </p:nvGrpSpPr>
        <p:grpSpPr>
          <a:xfrm>
            <a:off x="3768291" y="1008529"/>
            <a:ext cx="5375709" cy="4846565"/>
            <a:chOff x="3768291" y="1008529"/>
            <a:chExt cx="5375709" cy="4846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D164F9-B5FD-7E4D-947E-8281E75DF9C9}"/>
                </a:ext>
              </a:extLst>
            </p:cNvPr>
            <p:cNvSpPr/>
            <p:nvPr/>
          </p:nvSpPr>
          <p:spPr bwMode="auto">
            <a:xfrm>
              <a:off x="4397188" y="1008529"/>
              <a:ext cx="4746812" cy="4846565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125302-8095-A24A-B5E7-C137F6921710}"/>
                </a:ext>
              </a:extLst>
            </p:cNvPr>
            <p:cNvSpPr txBox="1"/>
            <p:nvPr/>
          </p:nvSpPr>
          <p:spPr>
            <a:xfrm>
              <a:off x="4711527" y="1506465"/>
              <a:ext cx="4235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Other Foundational Assumptions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DB573EF-BDD1-5344-927F-77D290694867}"/>
                </a:ext>
              </a:extLst>
            </p:cNvPr>
            <p:cNvSpPr/>
            <p:nvPr/>
          </p:nvSpPr>
          <p:spPr bwMode="auto">
            <a:xfrm>
              <a:off x="3768291" y="2632508"/>
              <a:ext cx="1150216" cy="115021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9D708A-DBEE-774C-944E-A2E759D4773F}"/>
                </a:ext>
              </a:extLst>
            </p:cNvPr>
            <p:cNvSpPr/>
            <p:nvPr/>
          </p:nvSpPr>
          <p:spPr>
            <a:xfrm>
              <a:off x="3927259" y="2632508"/>
              <a:ext cx="832279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>
                  <a:solidFill>
                    <a:schemeClr val="tx2"/>
                  </a:solidFill>
                </a:rPr>
                <a:t>&amp;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49B77A-287C-40C1-8BF0-D9DC3F3A48F8}"/>
              </a:ext>
            </a:extLst>
          </p:cNvPr>
          <p:cNvSpPr txBox="1"/>
          <p:nvPr/>
        </p:nvSpPr>
        <p:spPr>
          <a:xfrm>
            <a:off x="5050163" y="206999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A1: Going concern unless…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A2098-EC24-4787-804B-AD0B1BBDC541}"/>
              </a:ext>
            </a:extLst>
          </p:cNvPr>
          <p:cNvSpPr/>
          <p:nvPr/>
        </p:nvSpPr>
        <p:spPr>
          <a:xfrm>
            <a:off x="5060376" y="24887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A2: Assets have definitional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primacy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E85BDF-33BC-4A1A-BD85-8FDF4CEFEFC8}"/>
              </a:ext>
            </a:extLst>
          </p:cNvPr>
          <p:cNvSpPr/>
          <p:nvPr/>
        </p:nvSpPr>
        <p:spPr>
          <a:xfrm>
            <a:off x="5050163" y="3184495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A3: Information is costly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7FB9D4-3242-40C7-A7E1-B4AAC60A9593}"/>
              </a:ext>
            </a:extLst>
          </p:cNvPr>
          <p:cNvSpPr/>
          <p:nvPr/>
        </p:nvSpPr>
        <p:spPr>
          <a:xfrm>
            <a:off x="5050163" y="35996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A4: Resource providers care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about E(cash flow)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1432E3-DD53-4D9B-A739-2EF5E92B4B0A}"/>
              </a:ext>
            </a:extLst>
          </p:cNvPr>
          <p:cNvSpPr/>
          <p:nvPr/>
        </p:nvSpPr>
        <p:spPr>
          <a:xfrm>
            <a:off x="5050163" y="429183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A5: Relevance is primary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933853-F4CD-47AC-9B62-D60351F5AD2A}"/>
              </a:ext>
            </a:extLst>
          </p:cNvPr>
          <p:cNvSpPr/>
          <p:nvPr/>
        </p:nvSpPr>
        <p:spPr>
          <a:xfrm>
            <a:off x="5050163" y="46957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A6: E(cash flow) depend on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      asset use</a:t>
            </a:r>
          </a:p>
        </p:txBody>
      </p:sp>
    </p:spTree>
    <p:extLst>
      <p:ext uri="{BB962C8B-B14F-4D97-AF65-F5344CB8AC3E}">
        <p14:creationId xmlns:p14="http://schemas.microsoft.com/office/powerpoint/2010/main" val="26208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871BE56-A772-4BF2-8BA6-C9472620F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54" t="14346"/>
          <a:stretch/>
        </p:blipFill>
        <p:spPr>
          <a:xfrm>
            <a:off x="6872674" y="0"/>
            <a:ext cx="2271325" cy="208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3644" y="1513772"/>
            <a:ext cx="8561387" cy="11373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Utility depends on how an object is used; 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Utility is not innate to an object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Aristotle 384-322 BC, Adam Smith 1776, Tuttle 1891,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8" y="114141"/>
            <a:ext cx="8907921" cy="897252"/>
          </a:xfrm>
        </p:spPr>
        <p:txBody>
          <a:bodyPr/>
          <a:lstStyle/>
          <a:p>
            <a:r>
              <a:rPr lang="en-US" dirty="0"/>
              <a:t>Economic philosophy of utility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CD40-D32D-4A66-9ED6-B023972553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48535-A132-4504-B37A-A5E1F7C1D47E}"/>
              </a:ext>
            </a:extLst>
          </p:cNvPr>
          <p:cNvSpPr txBox="1"/>
          <p:nvPr/>
        </p:nvSpPr>
        <p:spPr>
          <a:xfrm>
            <a:off x="3947746" y="1011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1EB428-CE1F-4760-B5F3-26F57C043F4F}"/>
              </a:ext>
            </a:extLst>
          </p:cNvPr>
          <p:cNvGrpSpPr/>
          <p:nvPr/>
        </p:nvGrpSpPr>
        <p:grpSpPr>
          <a:xfrm>
            <a:off x="303123" y="3308424"/>
            <a:ext cx="2693545" cy="1420327"/>
            <a:chOff x="303123" y="3308424"/>
            <a:chExt cx="2693545" cy="14203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1BC5FB-47B1-4EF5-9FE8-72965C1AE320}"/>
                </a:ext>
              </a:extLst>
            </p:cNvPr>
            <p:cNvSpPr txBox="1"/>
            <p:nvPr/>
          </p:nvSpPr>
          <p:spPr>
            <a:xfrm>
              <a:off x="708798" y="3308424"/>
              <a:ext cx="2287870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Value-In-exchange: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2CEC6-79A5-4967-AF3B-3DD6CD70ED01}"/>
                </a:ext>
              </a:extLst>
            </p:cNvPr>
            <p:cNvSpPr txBox="1"/>
            <p:nvPr/>
          </p:nvSpPr>
          <p:spPr>
            <a:xfrm>
              <a:off x="303123" y="4451752"/>
              <a:ext cx="4732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en-US" baseline="-25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CF24A0-A43E-4468-A090-CADC00C3EFF5}"/>
              </a:ext>
            </a:extLst>
          </p:cNvPr>
          <p:cNvGrpSpPr/>
          <p:nvPr/>
        </p:nvGrpSpPr>
        <p:grpSpPr>
          <a:xfrm>
            <a:off x="4247050" y="3308424"/>
            <a:ext cx="2026696" cy="1420327"/>
            <a:chOff x="303123" y="3308424"/>
            <a:chExt cx="2026696" cy="14203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097295-32DF-4757-B8F2-E52066310348}"/>
                </a:ext>
              </a:extLst>
            </p:cNvPr>
            <p:cNvSpPr txBox="1"/>
            <p:nvPr/>
          </p:nvSpPr>
          <p:spPr>
            <a:xfrm>
              <a:off x="708798" y="3308424"/>
              <a:ext cx="1621021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b="1" dirty="0">
                  <a:solidFill>
                    <a:srgbClr val="7030A0"/>
                  </a:solidFill>
                </a:rPr>
                <a:t>Value-In-use: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68D0D0-0814-4D78-A3A8-01E96D5E1384}"/>
                </a:ext>
              </a:extLst>
            </p:cNvPr>
            <p:cNvSpPr txBox="1"/>
            <p:nvPr/>
          </p:nvSpPr>
          <p:spPr>
            <a:xfrm>
              <a:off x="303123" y="4451752"/>
              <a:ext cx="4732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en-US" baseline="-250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DC17D42-FEEF-4A30-BFED-FCB0003B09D3}"/>
              </a:ext>
            </a:extLst>
          </p:cNvPr>
          <p:cNvSpPr txBox="1"/>
          <p:nvPr/>
        </p:nvSpPr>
        <p:spPr>
          <a:xfrm>
            <a:off x="717590" y="3682885"/>
            <a:ext cx="3172663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/>
              <a:t>The utility an object provides </a:t>
            </a:r>
            <a:br>
              <a:rPr lang="en-US" dirty="0"/>
            </a:br>
            <a:r>
              <a:rPr lang="en-US" dirty="0"/>
              <a:t>society</a:t>
            </a:r>
          </a:p>
          <a:p>
            <a:pPr marL="285750" indent="-285750">
              <a:spcAft>
                <a:spcPts val="8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Not unique to the holder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4928A5-C809-4BF5-BB4B-9FDBA58BDC3B}"/>
              </a:ext>
            </a:extLst>
          </p:cNvPr>
          <p:cNvSpPr txBox="1"/>
          <p:nvPr/>
        </p:nvSpPr>
        <p:spPr>
          <a:xfrm>
            <a:off x="4645736" y="3682885"/>
            <a:ext cx="3172663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/>
              <a:t>The utility an object provides </a:t>
            </a:r>
            <a:br>
              <a:rPr lang="en-US" dirty="0"/>
            </a:br>
            <a:r>
              <a:rPr lang="en-US" dirty="0"/>
              <a:t>the individual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/>
              <a:t>Unique to the holder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776990-D71C-4736-8D12-C5FFE75B7106}"/>
              </a:ext>
            </a:extLst>
          </p:cNvPr>
          <p:cNvGrpSpPr/>
          <p:nvPr/>
        </p:nvGrpSpPr>
        <p:grpSpPr>
          <a:xfrm>
            <a:off x="901211" y="4768678"/>
            <a:ext cx="2887930" cy="566578"/>
            <a:chOff x="901211" y="4768678"/>
            <a:chExt cx="2887930" cy="56657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9091504-78D2-4E1D-B021-61BDF05ACA94}"/>
                </a:ext>
              </a:extLst>
            </p:cNvPr>
            <p:cNvSpPr/>
            <p:nvPr/>
          </p:nvSpPr>
          <p:spPr bwMode="auto">
            <a:xfrm>
              <a:off x="901211" y="4768678"/>
              <a:ext cx="2795953" cy="56657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D5FC2C-5F0D-472A-A79C-7A5C34577F5A}"/>
                </a:ext>
              </a:extLst>
            </p:cNvPr>
            <p:cNvSpPr/>
            <p:nvPr/>
          </p:nvSpPr>
          <p:spPr>
            <a:xfrm>
              <a:off x="993188" y="4867301"/>
              <a:ext cx="2795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holder </a:t>
              </a:r>
              <a:r>
                <a:rPr lang="en-US" b="1" dirty="0">
                  <a:solidFill>
                    <a:schemeClr val="bg1"/>
                  </a:solidFill>
                </a:rPr>
                <a:t>= 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society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7FB969-02D7-4B22-9B5D-E44391CEDA40}"/>
              </a:ext>
            </a:extLst>
          </p:cNvPr>
          <p:cNvGrpSpPr/>
          <p:nvPr/>
        </p:nvGrpSpPr>
        <p:grpSpPr>
          <a:xfrm>
            <a:off x="4829781" y="4772647"/>
            <a:ext cx="2887930" cy="566578"/>
            <a:chOff x="5018942" y="5236633"/>
            <a:chExt cx="2887930" cy="56657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93C65E-73CD-4FB6-A06D-F993F30C4632}"/>
                </a:ext>
              </a:extLst>
            </p:cNvPr>
            <p:cNvSpPr/>
            <p:nvPr/>
          </p:nvSpPr>
          <p:spPr bwMode="auto">
            <a:xfrm>
              <a:off x="5018942" y="5236633"/>
              <a:ext cx="2795953" cy="566578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C0CB6E-648A-4C53-B660-CDA394E0B049}"/>
                </a:ext>
              </a:extLst>
            </p:cNvPr>
            <p:cNvSpPr/>
            <p:nvPr/>
          </p:nvSpPr>
          <p:spPr>
            <a:xfrm>
              <a:off x="5110919" y="5335256"/>
              <a:ext cx="2795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holder </a:t>
              </a:r>
              <a:r>
                <a:rPr lang="en-US" b="1" dirty="0">
                  <a:solidFill>
                    <a:schemeClr val="bg1"/>
                  </a:solidFill>
                </a:rPr>
                <a:t>≠ 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society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273C72-00D3-D94F-A172-3B6B90304962}"/>
                  </a:ext>
                </a:extLst>
              </p14:cNvPr>
              <p14:cNvContentPartPr/>
              <p14:nvPr/>
            </p14:nvContentPartPr>
            <p14:xfrm>
              <a:off x="4990919" y="1477304"/>
              <a:ext cx="64440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273C72-00D3-D94F-A172-3B6B90304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5439" y="1461824"/>
                <a:ext cx="6750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DB3E81B5-4CC8-1644-909B-C69DC66E3F48}"/>
                  </a:ext>
                </a:extLst>
              </p14:cNvPr>
              <p14:cNvContentPartPr/>
              <p14:nvPr/>
            </p14:nvContentPartPr>
            <p14:xfrm>
              <a:off x="5325719" y="833264"/>
              <a:ext cx="682920" cy="55368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DB3E81B5-4CC8-1644-909B-C69DC66E3F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239" y="817774"/>
                <a:ext cx="713520" cy="58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63CAC0A0-61C4-DB48-AE6F-0F0EB5D92A15}"/>
                  </a:ext>
                </a:extLst>
              </p14:cNvPr>
              <p14:cNvContentPartPr/>
              <p14:nvPr/>
            </p14:nvContentPartPr>
            <p14:xfrm>
              <a:off x="1081679" y="923264"/>
              <a:ext cx="2016000" cy="99216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63CAC0A0-61C4-DB48-AE6F-0F0EB5D92A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559" y="908144"/>
                <a:ext cx="204660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8">
                <a:extLst>
                  <a:ext uri="{FF2B5EF4-FFF2-40B4-BE49-F238E27FC236}">
                    <a16:creationId xmlns:a16="http://schemas.microsoft.com/office/drawing/2014/main" id="{06A90E67-ACDC-BB48-A4C8-1A040081D187}"/>
                  </a:ext>
                </a:extLst>
              </p14:cNvPr>
              <p14:cNvContentPartPr/>
              <p14:nvPr/>
            </p14:nvContentPartPr>
            <p14:xfrm>
              <a:off x="3007319" y="4851584"/>
              <a:ext cx="1958040" cy="1616760"/>
            </p14:xfrm>
          </p:contentPart>
        </mc:Choice>
        <mc:Fallback xmlns="">
          <p:pic>
            <p:nvPicPr>
              <p:cNvPr id="88" name="Ink 88">
                <a:extLst>
                  <a:ext uri="{FF2B5EF4-FFF2-40B4-BE49-F238E27FC236}">
                    <a16:creationId xmlns:a16="http://schemas.microsoft.com/office/drawing/2014/main" id="{06A90E67-ACDC-BB48-A4C8-1A040081D1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1839" y="4836464"/>
                <a:ext cx="198864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5C3D4852-2E27-6D47-A0E3-986F7E51DA40}"/>
                  </a:ext>
                </a:extLst>
              </p14:cNvPr>
              <p14:cNvContentPartPr/>
              <p14:nvPr/>
            </p14:nvContentPartPr>
            <p14:xfrm>
              <a:off x="1377342" y="4746887"/>
              <a:ext cx="952560" cy="159300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5C3D4852-2E27-6D47-A0E3-986F7E51DA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1868" y="4731407"/>
                <a:ext cx="983148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4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08D79B-CB8A-48DE-83F5-6049BAC4E5F9}"/>
              </a:ext>
            </a:extLst>
          </p:cNvPr>
          <p:cNvSpPr/>
          <p:nvPr/>
        </p:nvSpPr>
        <p:spPr bwMode="auto">
          <a:xfrm>
            <a:off x="1396181" y="5299587"/>
            <a:ext cx="5584722" cy="101875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71BE56-A772-4BF2-8BA6-C9472620F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54" t="14346"/>
          <a:stretch/>
        </p:blipFill>
        <p:spPr>
          <a:xfrm>
            <a:off x="6872674" y="0"/>
            <a:ext cx="2271325" cy="208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4839" y="5357410"/>
            <a:ext cx="7469394" cy="8367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A6: E(cash flow) depends on asset use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A4: Resource providers care about E(cash flow)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8" y="114141"/>
            <a:ext cx="8907921" cy="897252"/>
          </a:xfrm>
        </p:spPr>
        <p:txBody>
          <a:bodyPr/>
          <a:lstStyle/>
          <a:p>
            <a:r>
              <a:rPr lang="en-US" dirty="0"/>
              <a:t>Distinguishing types of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CD40-D32D-4A66-9ED6-B023972553E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644F84-E962-4E6B-9348-5AF447C3BA0F}"/>
              </a:ext>
            </a:extLst>
          </p:cNvPr>
          <p:cNvGrpSpPr/>
          <p:nvPr/>
        </p:nvGrpSpPr>
        <p:grpSpPr>
          <a:xfrm>
            <a:off x="130143" y="1440783"/>
            <a:ext cx="3882083" cy="1420327"/>
            <a:chOff x="130143" y="1440783"/>
            <a:chExt cx="3882083" cy="142032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F92747-9F4B-4109-A0EE-68BC2160AC5F}"/>
                </a:ext>
              </a:extLst>
            </p:cNvPr>
            <p:cNvGrpSpPr/>
            <p:nvPr/>
          </p:nvGrpSpPr>
          <p:grpSpPr>
            <a:xfrm>
              <a:off x="130143" y="1440783"/>
              <a:ext cx="2693545" cy="1420327"/>
              <a:chOff x="303123" y="3308424"/>
              <a:chExt cx="2693545" cy="142032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06DE86-5E09-4999-8DD2-AA062640504A}"/>
                  </a:ext>
                </a:extLst>
              </p:cNvPr>
              <p:cNvSpPr txBox="1"/>
              <p:nvPr/>
            </p:nvSpPr>
            <p:spPr>
              <a:xfrm>
                <a:off x="708798" y="3308424"/>
                <a:ext cx="2287870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Value-In-exchange: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A83241-B97F-48A6-A961-B8C2AE931F39}"/>
                  </a:ext>
                </a:extLst>
              </p:cNvPr>
              <p:cNvSpPr txBox="1"/>
              <p:nvPr/>
            </p:nvSpPr>
            <p:spPr>
              <a:xfrm>
                <a:off x="303123" y="4451752"/>
                <a:ext cx="4732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baseline="-250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FB3727-14BD-4525-96E3-8462508904A7}"/>
                </a:ext>
              </a:extLst>
            </p:cNvPr>
            <p:cNvSpPr txBox="1"/>
            <p:nvPr/>
          </p:nvSpPr>
          <p:spPr>
            <a:xfrm>
              <a:off x="544610" y="1815244"/>
              <a:ext cx="346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dirty="0"/>
                <a:t>Utility is not unique to the holder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5F55224-1516-4421-A0AA-D0A7FF110AC9}"/>
                </a:ext>
              </a:extLst>
            </p:cNvPr>
            <p:cNvGrpSpPr/>
            <p:nvPr/>
          </p:nvGrpSpPr>
          <p:grpSpPr>
            <a:xfrm>
              <a:off x="603349" y="2285494"/>
              <a:ext cx="2887930" cy="566578"/>
              <a:chOff x="901211" y="4768678"/>
              <a:chExt cx="2887930" cy="56657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4C52727A-07B0-46DC-8A6A-98645786E63F}"/>
                  </a:ext>
                </a:extLst>
              </p:cNvPr>
              <p:cNvSpPr/>
              <p:nvPr/>
            </p:nvSpPr>
            <p:spPr bwMode="auto">
              <a:xfrm>
                <a:off x="901211" y="4768678"/>
                <a:ext cx="2795953" cy="56657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69F5E0D-9817-4B05-AD72-752BE32FA595}"/>
                  </a:ext>
                </a:extLst>
              </p:cNvPr>
              <p:cNvSpPr/>
              <p:nvPr/>
            </p:nvSpPr>
            <p:spPr>
              <a:xfrm>
                <a:off x="993188" y="4867301"/>
                <a:ext cx="27959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b="1" dirty="0">
                    <a:solidFill>
                      <a:schemeClr val="bg1"/>
                    </a:solidFill>
                  </a:rPr>
                  <a:t>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holder </a:t>
                </a:r>
                <a:r>
                  <a:rPr lang="en-US" b="1" dirty="0">
                    <a:solidFill>
                      <a:schemeClr val="bg1"/>
                    </a:solidFill>
                  </a:rPr>
                  <a:t>= 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society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B63A139-3EB6-4B99-9C32-523303FC46A3}"/>
              </a:ext>
            </a:extLst>
          </p:cNvPr>
          <p:cNvGrpSpPr/>
          <p:nvPr/>
        </p:nvGrpSpPr>
        <p:grpSpPr>
          <a:xfrm>
            <a:off x="108860" y="2491640"/>
            <a:ext cx="4606458" cy="2347694"/>
            <a:chOff x="108860" y="2491640"/>
            <a:chExt cx="4606458" cy="23476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EA2164-9079-4478-9B59-476403551729}"/>
                </a:ext>
              </a:extLst>
            </p:cNvPr>
            <p:cNvGrpSpPr/>
            <p:nvPr/>
          </p:nvGrpSpPr>
          <p:grpSpPr>
            <a:xfrm>
              <a:off x="382846" y="3422218"/>
              <a:ext cx="4332472" cy="1417116"/>
              <a:chOff x="303123" y="3311635"/>
              <a:chExt cx="4332472" cy="141711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B1EB428-CE1F-4760-B5F3-26F57C043F4F}"/>
                  </a:ext>
                </a:extLst>
              </p:cNvPr>
              <p:cNvGrpSpPr/>
              <p:nvPr/>
            </p:nvGrpSpPr>
            <p:grpSpPr>
              <a:xfrm>
                <a:off x="303123" y="3311635"/>
                <a:ext cx="2413533" cy="1417116"/>
                <a:chOff x="303123" y="3311635"/>
                <a:chExt cx="2413533" cy="1417116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1BC5FB-47B1-4EF5-9FE8-72965C1AE320}"/>
                    </a:ext>
                  </a:extLst>
                </p:cNvPr>
                <p:cNvSpPr txBox="1"/>
                <p:nvPr/>
              </p:nvSpPr>
              <p:spPr>
                <a:xfrm>
                  <a:off x="424618" y="3311635"/>
                  <a:ext cx="2292038" cy="748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In-exchange Asset:</a:t>
                  </a:r>
                  <a:endParaRPr lang="en-US" dirty="0"/>
                </a:p>
                <a:p>
                  <a:endParaRPr lang="en-US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22CEC6-79A5-4967-AF3B-3DD6CD70ED01}"/>
                    </a:ext>
                  </a:extLst>
                </p:cNvPr>
                <p:cNvSpPr txBox="1"/>
                <p:nvPr/>
              </p:nvSpPr>
              <p:spPr>
                <a:xfrm>
                  <a:off x="303123" y="4451752"/>
                  <a:ext cx="47320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</a:pPr>
                  <a:endParaRPr lang="en-US" baseline="-25000" dirty="0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C17D42-FEEF-4A30-BFED-FCB0003B09D3}"/>
                  </a:ext>
                </a:extLst>
              </p:cNvPr>
              <p:cNvSpPr txBox="1"/>
              <p:nvPr/>
            </p:nvSpPr>
            <p:spPr>
              <a:xfrm>
                <a:off x="424618" y="3665223"/>
                <a:ext cx="4140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80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E(cash flow) </a:t>
                </a:r>
                <a:r>
                  <a:rPr lang="en-US" u="sng" dirty="0"/>
                  <a:t>not</a:t>
                </a:r>
                <a:r>
                  <a:rPr lang="en-US" dirty="0"/>
                  <a:t> unique to the entity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0776990-D71C-4736-8D12-C5FFE75B7106}"/>
                  </a:ext>
                </a:extLst>
              </p:cNvPr>
              <p:cNvGrpSpPr/>
              <p:nvPr/>
            </p:nvGrpSpPr>
            <p:grpSpPr>
              <a:xfrm>
                <a:off x="535597" y="4151238"/>
                <a:ext cx="4099998" cy="566578"/>
                <a:chOff x="901211" y="4768678"/>
                <a:chExt cx="2887930" cy="566578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09091504-78D2-4E1D-B021-61BDF05ACA94}"/>
                    </a:ext>
                  </a:extLst>
                </p:cNvPr>
                <p:cNvSpPr/>
                <p:nvPr/>
              </p:nvSpPr>
              <p:spPr bwMode="auto">
                <a:xfrm>
                  <a:off x="901211" y="4768678"/>
                  <a:ext cx="2795953" cy="566578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DD5FC2C-5F0D-472A-A79C-7A5C34577F5A}"/>
                    </a:ext>
                  </a:extLst>
                </p:cNvPr>
                <p:cNvSpPr/>
                <p:nvPr/>
              </p:nvSpPr>
              <p:spPr>
                <a:xfrm>
                  <a:off x="993188" y="4867301"/>
                  <a:ext cx="27959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chemeClr val="accent1">
                        <a:lumMod val="60000"/>
                        <a:lumOff val="40000"/>
                      </a:schemeClr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entity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= 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market</a:t>
                  </a:r>
                </a:p>
              </p:txBody>
            </p:sp>
          </p:grpSp>
        </p:grpSp>
        <p:sp>
          <p:nvSpPr>
            <p:cNvPr id="18" name="Arrow: Curved Right 17">
              <a:extLst>
                <a:ext uri="{FF2B5EF4-FFF2-40B4-BE49-F238E27FC236}">
                  <a16:creationId xmlns:a16="http://schemas.microsoft.com/office/drawing/2014/main" id="{6BD177B6-0B9E-44C4-B593-7534F06C5CA1}"/>
                </a:ext>
              </a:extLst>
            </p:cNvPr>
            <p:cNvSpPr/>
            <p:nvPr/>
          </p:nvSpPr>
          <p:spPr bwMode="auto">
            <a:xfrm>
              <a:off x="108860" y="2491640"/>
              <a:ext cx="614205" cy="2208043"/>
            </a:xfrm>
            <a:prstGeom prst="curvedRightArrow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8E4BE0-D311-4222-BC80-DE2A170B3D47}"/>
              </a:ext>
            </a:extLst>
          </p:cNvPr>
          <p:cNvGrpSpPr/>
          <p:nvPr/>
        </p:nvGrpSpPr>
        <p:grpSpPr>
          <a:xfrm>
            <a:off x="4522188" y="1445689"/>
            <a:ext cx="3481581" cy="1420327"/>
            <a:chOff x="4522188" y="1445689"/>
            <a:chExt cx="3481581" cy="142032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1C389C4-392D-41EA-9CA3-7B9F0E02F83F}"/>
                </a:ext>
              </a:extLst>
            </p:cNvPr>
            <p:cNvGrpSpPr/>
            <p:nvPr/>
          </p:nvGrpSpPr>
          <p:grpSpPr>
            <a:xfrm>
              <a:off x="4522188" y="1445689"/>
              <a:ext cx="2026696" cy="1420327"/>
              <a:chOff x="303123" y="3308424"/>
              <a:chExt cx="2026696" cy="142032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7F3920-A6F3-4974-9134-8363ACEBDC2B}"/>
                  </a:ext>
                </a:extLst>
              </p:cNvPr>
              <p:cNvSpPr txBox="1"/>
              <p:nvPr/>
            </p:nvSpPr>
            <p:spPr>
              <a:xfrm>
                <a:off x="708798" y="3308424"/>
                <a:ext cx="1621021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rgbClr val="7030A0"/>
                    </a:solidFill>
                  </a:rPr>
                  <a:t>Value-In-use: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E400CED-9C0B-41D8-A4F2-6984D42AD9B0}"/>
                  </a:ext>
                </a:extLst>
              </p:cNvPr>
              <p:cNvSpPr txBox="1"/>
              <p:nvPr/>
            </p:nvSpPr>
            <p:spPr>
              <a:xfrm>
                <a:off x="303123" y="4451752"/>
                <a:ext cx="4732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baseline="-25000" dirty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5091B0-929F-461A-8ED9-283D2514DEB7}"/>
                </a:ext>
              </a:extLst>
            </p:cNvPr>
            <p:cNvSpPr txBox="1"/>
            <p:nvPr/>
          </p:nvSpPr>
          <p:spPr>
            <a:xfrm>
              <a:off x="4920874" y="1820150"/>
              <a:ext cx="3082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dirty="0"/>
                <a:t>Utility is unique to the holder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16619B4-3B6A-4348-A5F6-EBA5DE3FD26A}"/>
                </a:ext>
              </a:extLst>
            </p:cNvPr>
            <p:cNvGrpSpPr/>
            <p:nvPr/>
          </p:nvGrpSpPr>
          <p:grpSpPr>
            <a:xfrm>
              <a:off x="4976765" y="2285494"/>
              <a:ext cx="2887930" cy="566578"/>
              <a:chOff x="5018942" y="5236633"/>
              <a:chExt cx="2887930" cy="566578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B8E81B5-C1B8-42C6-A42A-1FACACB678A1}"/>
                  </a:ext>
                </a:extLst>
              </p:cNvPr>
              <p:cNvSpPr/>
              <p:nvPr/>
            </p:nvSpPr>
            <p:spPr bwMode="auto">
              <a:xfrm>
                <a:off x="5018942" y="5236633"/>
                <a:ext cx="2795953" cy="566578"/>
              </a:xfrm>
              <a:prstGeom prst="round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442023-33F9-4523-ADBE-A573F3B64D79}"/>
                  </a:ext>
                </a:extLst>
              </p:cNvPr>
              <p:cNvSpPr/>
              <p:nvPr/>
            </p:nvSpPr>
            <p:spPr>
              <a:xfrm>
                <a:off x="5110919" y="5335256"/>
                <a:ext cx="27959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b="1" dirty="0">
                    <a:solidFill>
                      <a:schemeClr val="bg1"/>
                    </a:solidFill>
                  </a:rPr>
                  <a:t>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holder </a:t>
                </a:r>
                <a:r>
                  <a:rPr lang="en-US" b="1" dirty="0">
                    <a:solidFill>
                      <a:schemeClr val="bg1"/>
                    </a:solidFill>
                  </a:rPr>
                  <a:t>≠ 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society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3CC15E-C109-4DFB-83BE-C141D7CA43DD}"/>
              </a:ext>
            </a:extLst>
          </p:cNvPr>
          <p:cNvGrpSpPr/>
          <p:nvPr/>
        </p:nvGrpSpPr>
        <p:grpSpPr>
          <a:xfrm>
            <a:off x="4488090" y="2479134"/>
            <a:ext cx="4633335" cy="2401057"/>
            <a:chOff x="4488090" y="2479134"/>
            <a:chExt cx="4633335" cy="24010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999DF0-1488-4759-A7A3-686DB6653652}"/>
                </a:ext>
              </a:extLst>
            </p:cNvPr>
            <p:cNvGrpSpPr/>
            <p:nvPr/>
          </p:nvGrpSpPr>
          <p:grpSpPr>
            <a:xfrm>
              <a:off x="4860394" y="3422218"/>
              <a:ext cx="4261031" cy="1457973"/>
              <a:chOff x="4829781" y="3250834"/>
              <a:chExt cx="4261031" cy="145797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9CF24A0-A43E-4468-A090-CADC00C3EFF5}"/>
                  </a:ext>
                </a:extLst>
              </p:cNvPr>
              <p:cNvGrpSpPr/>
              <p:nvPr/>
            </p:nvGrpSpPr>
            <p:grpSpPr>
              <a:xfrm>
                <a:off x="4829781" y="3250834"/>
                <a:ext cx="1749274" cy="1457973"/>
                <a:chOff x="303123" y="3270778"/>
                <a:chExt cx="1749274" cy="14579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7097295-32DF-4757-B8F2-E52066310348}"/>
                    </a:ext>
                  </a:extLst>
                </p:cNvPr>
                <p:cNvSpPr txBox="1"/>
                <p:nvPr/>
              </p:nvSpPr>
              <p:spPr>
                <a:xfrm>
                  <a:off x="427209" y="3270778"/>
                  <a:ext cx="1625188" cy="748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b="1" dirty="0">
                      <a:solidFill>
                        <a:srgbClr val="7030A0"/>
                      </a:solidFill>
                    </a:rPr>
                    <a:t>In-use Asset:</a:t>
                  </a:r>
                  <a:endParaRPr lang="en-US" dirty="0"/>
                </a:p>
                <a:p>
                  <a:endParaRPr lang="en-US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68D0D0-0814-4D78-A3A8-01E96D5E1384}"/>
                    </a:ext>
                  </a:extLst>
                </p:cNvPr>
                <p:cNvSpPr txBox="1"/>
                <p:nvPr/>
              </p:nvSpPr>
              <p:spPr>
                <a:xfrm>
                  <a:off x="303123" y="4451752"/>
                  <a:ext cx="47320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</a:pPr>
                  <a:endParaRPr lang="en-US" baseline="-25000" dirty="0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4928A5-C809-4BF5-BB4B-9FDBA58BDC3B}"/>
                  </a:ext>
                </a:extLst>
              </p:cNvPr>
              <p:cNvSpPr txBox="1"/>
              <p:nvPr/>
            </p:nvSpPr>
            <p:spPr>
              <a:xfrm>
                <a:off x="4953867" y="3625296"/>
                <a:ext cx="3756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E(cash flow) unique to the entity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57FB969-02D7-4B22-9B5D-E44391CEDA40}"/>
                  </a:ext>
                </a:extLst>
              </p:cNvPr>
              <p:cNvGrpSpPr/>
              <p:nvPr/>
            </p:nvGrpSpPr>
            <p:grpSpPr>
              <a:xfrm>
                <a:off x="4946152" y="4088306"/>
                <a:ext cx="4144660" cy="566578"/>
                <a:chOff x="5013554" y="5173701"/>
                <a:chExt cx="2894284" cy="566578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9A93C65E-73CD-4FB6-A06D-F993F30C4632}"/>
                    </a:ext>
                  </a:extLst>
                </p:cNvPr>
                <p:cNvSpPr/>
                <p:nvPr/>
              </p:nvSpPr>
              <p:spPr bwMode="auto">
                <a:xfrm>
                  <a:off x="5013554" y="5173701"/>
                  <a:ext cx="2795953" cy="566578"/>
                </a:xfrm>
                <a:prstGeom prst="roundRect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DC0CB6E-648A-4C53-B660-CDA394E0B049}"/>
                    </a:ext>
                  </a:extLst>
                </p:cNvPr>
                <p:cNvSpPr/>
                <p:nvPr/>
              </p:nvSpPr>
              <p:spPr>
                <a:xfrm>
                  <a:off x="5111885" y="5272324"/>
                  <a:ext cx="27959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chemeClr val="accent1">
                        <a:lumMod val="60000"/>
                        <a:lumOff val="40000"/>
                      </a:schemeClr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entity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≠ 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market</a:t>
                  </a:r>
                </a:p>
              </p:txBody>
            </p:sp>
          </p:grpSp>
        </p:grpSp>
        <p:sp>
          <p:nvSpPr>
            <p:cNvPr id="46" name="Arrow: Curved Right 45">
              <a:extLst>
                <a:ext uri="{FF2B5EF4-FFF2-40B4-BE49-F238E27FC236}">
                  <a16:creationId xmlns:a16="http://schemas.microsoft.com/office/drawing/2014/main" id="{4021292E-01E2-46C6-AF4D-73A1C0C9F46F}"/>
                </a:ext>
              </a:extLst>
            </p:cNvPr>
            <p:cNvSpPr/>
            <p:nvPr/>
          </p:nvSpPr>
          <p:spPr bwMode="auto">
            <a:xfrm>
              <a:off x="4488090" y="2479134"/>
              <a:ext cx="614205" cy="2208043"/>
            </a:xfrm>
            <a:prstGeom prst="curvedRightArrow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1574" y="2405601"/>
            <a:ext cx="4676172" cy="2404417"/>
          </a:xfrm>
        </p:spPr>
        <p:txBody>
          <a:bodyPr/>
          <a:lstStyle/>
          <a:p>
            <a:pPr marL="287337" lvl="1" indent="0">
              <a:buNone/>
            </a:pPr>
            <a:r>
              <a:rPr lang="en-US" sz="1600" dirty="0"/>
              <a:t>What cash flows are resource providers </a:t>
            </a:r>
            <a:br>
              <a:rPr lang="en-US" sz="1600" dirty="0"/>
            </a:br>
            <a:r>
              <a:rPr lang="en-US" sz="1600" dirty="0"/>
              <a:t>trying to predict?</a:t>
            </a:r>
          </a:p>
          <a:p>
            <a:pPr marL="287337" lvl="1" indent="0">
              <a:buNone/>
            </a:pPr>
            <a:endParaRPr lang="en-US" sz="1600" dirty="0"/>
          </a:p>
          <a:p>
            <a:pPr marL="287337" lvl="1" indent="0">
              <a:buNone/>
            </a:pPr>
            <a:endParaRPr lang="en-US" sz="1600" dirty="0"/>
          </a:p>
          <a:p>
            <a:pPr marL="287337" lvl="1" indent="0">
              <a:buNone/>
            </a:pPr>
            <a:r>
              <a:rPr lang="en-US" sz="1600" dirty="0"/>
              <a:t>Implications for asset measurement?</a:t>
            </a:r>
            <a:br>
              <a:rPr lang="en-US" sz="1600" dirty="0"/>
            </a:br>
            <a:endParaRPr lang="en-US" sz="1600" dirty="0"/>
          </a:p>
          <a:p>
            <a:pPr marL="287337" lvl="1" indent="0">
              <a:buNone/>
            </a:pPr>
            <a:r>
              <a:rPr lang="en-US" sz="1600" dirty="0"/>
              <a:t>Implications for role of balance sheet, </a:t>
            </a:r>
            <a:br>
              <a:rPr lang="en-US" sz="1600" dirty="0"/>
            </a:br>
            <a:r>
              <a:rPr lang="en-US" sz="1600" dirty="0"/>
              <a:t>income statement, cash flow statement?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8" y="337299"/>
            <a:ext cx="8907921" cy="897252"/>
          </a:xfrm>
        </p:spPr>
        <p:txBody>
          <a:bodyPr/>
          <a:lstStyle/>
          <a:p>
            <a:r>
              <a:rPr lang="en-US" dirty="0"/>
              <a:t>What information helps?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5A68DE-4E85-AA45-8642-1D36869189C2}"/>
              </a:ext>
            </a:extLst>
          </p:cNvPr>
          <p:cNvGrpSpPr/>
          <p:nvPr/>
        </p:nvGrpSpPr>
        <p:grpSpPr>
          <a:xfrm>
            <a:off x="4449500" y="1662639"/>
            <a:ext cx="2090195" cy="3673291"/>
            <a:chOff x="4449500" y="1662639"/>
            <a:chExt cx="2090195" cy="36732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C325E28-2C54-2944-9D46-1E761D9BC5DF}"/>
                </a:ext>
              </a:extLst>
            </p:cNvPr>
            <p:cNvSpPr/>
            <p:nvPr/>
          </p:nvSpPr>
          <p:spPr bwMode="auto">
            <a:xfrm>
              <a:off x="4449500" y="2211164"/>
              <a:ext cx="2090195" cy="3124766"/>
            </a:xfrm>
            <a:prstGeom prst="roundRect">
              <a:avLst>
                <a:gd name="adj" fmla="val 813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D0B72D-24B1-784F-ACC8-6BB27462B416}"/>
                </a:ext>
              </a:extLst>
            </p:cNvPr>
            <p:cNvSpPr/>
            <p:nvPr/>
          </p:nvSpPr>
          <p:spPr>
            <a:xfrm>
              <a:off x="4449500" y="1662639"/>
              <a:ext cx="2090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>
                <a:buNone/>
              </a:pPr>
              <a:r>
                <a:rPr lang="en-US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Platinum to be sold </a:t>
              </a:r>
              <a:br>
                <a:rPr lang="en-US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</a:br>
              <a:r>
                <a:rPr lang="en-US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on the open market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288AAC-F478-814C-B855-32A9D892A44C}"/>
              </a:ext>
            </a:extLst>
          </p:cNvPr>
          <p:cNvGrpSpPr/>
          <p:nvPr/>
        </p:nvGrpSpPr>
        <p:grpSpPr>
          <a:xfrm>
            <a:off x="6660264" y="1444589"/>
            <a:ext cx="2101769" cy="3891341"/>
            <a:chOff x="6660264" y="1444589"/>
            <a:chExt cx="2101769" cy="3891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C45972-FA91-CE42-BA1C-39373167AFA2}"/>
                </a:ext>
              </a:extLst>
            </p:cNvPr>
            <p:cNvSpPr/>
            <p:nvPr/>
          </p:nvSpPr>
          <p:spPr>
            <a:xfrm>
              <a:off x="6671838" y="1444589"/>
              <a:ext cx="20901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7030A0"/>
                  </a:solidFill>
                </a:rPr>
                <a:t>Platinum used in production of </a:t>
              </a:r>
              <a:br>
                <a:rPr lang="en-US" sz="1400" b="1" dirty="0">
                  <a:solidFill>
                    <a:srgbClr val="7030A0"/>
                  </a:solidFill>
                </a:rPr>
              </a:br>
              <a:r>
                <a:rPr lang="en-US" sz="1400" b="1" dirty="0">
                  <a:solidFill>
                    <a:srgbClr val="7030A0"/>
                  </a:solidFill>
                </a:rPr>
                <a:t>catalytic converters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41EC535-D5E0-6241-AAA4-EE13D6304DF4}"/>
                </a:ext>
              </a:extLst>
            </p:cNvPr>
            <p:cNvSpPr/>
            <p:nvPr/>
          </p:nvSpPr>
          <p:spPr bwMode="auto">
            <a:xfrm>
              <a:off x="6660264" y="2211164"/>
              <a:ext cx="2090195" cy="3124766"/>
            </a:xfrm>
            <a:prstGeom prst="roundRect">
              <a:avLst>
                <a:gd name="adj" fmla="val 8137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4BC2A9-49A8-194F-8414-0CC019E80604}"/>
              </a:ext>
            </a:extLst>
          </p:cNvPr>
          <p:cNvCxnSpPr>
            <a:cxnSpLocks/>
          </p:cNvCxnSpPr>
          <p:nvPr/>
        </p:nvCxnSpPr>
        <p:spPr>
          <a:xfrm>
            <a:off x="-11578" y="3472401"/>
            <a:ext cx="877361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103565A-3E63-9B44-A29D-B4F9C7013734}"/>
              </a:ext>
            </a:extLst>
          </p:cNvPr>
          <p:cNvSpPr txBox="1">
            <a:spLocks/>
          </p:cNvSpPr>
          <p:nvPr/>
        </p:nvSpPr>
        <p:spPr bwMode="auto">
          <a:xfrm>
            <a:off x="4166885" y="2405602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Cash flows from sale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B12245F4-F2CB-D346-8A25-CAC07C825390}"/>
              </a:ext>
            </a:extLst>
          </p:cNvPr>
          <p:cNvSpPr txBox="1">
            <a:spLocks/>
          </p:cNvSpPr>
          <p:nvPr/>
        </p:nvSpPr>
        <p:spPr bwMode="auto">
          <a:xfrm>
            <a:off x="4166885" y="3655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Fair value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A510EE2-3161-9546-AB1A-76B275D03328}"/>
              </a:ext>
            </a:extLst>
          </p:cNvPr>
          <p:cNvSpPr txBox="1">
            <a:spLocks/>
          </p:cNvSpPr>
          <p:nvPr/>
        </p:nvSpPr>
        <p:spPr bwMode="auto">
          <a:xfrm>
            <a:off x="4166885" y="4259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Balance sheet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is King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4597C63-18B9-1B41-9EF4-DD4323E54DAA}"/>
              </a:ext>
            </a:extLst>
          </p:cNvPr>
          <p:cNvSpPr txBox="1">
            <a:spLocks/>
          </p:cNvSpPr>
          <p:nvPr/>
        </p:nvSpPr>
        <p:spPr bwMode="auto">
          <a:xfrm>
            <a:off x="6377650" y="2405602"/>
            <a:ext cx="2493379" cy="12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Cash flows from the production/sale of catalytic converters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A753A873-F664-0043-91A2-843FC447258F}"/>
              </a:ext>
            </a:extLst>
          </p:cNvPr>
          <p:cNvSpPr txBox="1">
            <a:spLocks/>
          </p:cNvSpPr>
          <p:nvPr/>
        </p:nvSpPr>
        <p:spPr bwMode="auto">
          <a:xfrm>
            <a:off x="6377650" y="3655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Historical cost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E98F5AE-6D7E-2741-9D93-AABAF9EB43B2}"/>
              </a:ext>
            </a:extLst>
          </p:cNvPr>
          <p:cNvSpPr txBox="1">
            <a:spLocks/>
          </p:cNvSpPr>
          <p:nvPr/>
        </p:nvSpPr>
        <p:spPr bwMode="auto">
          <a:xfrm>
            <a:off x="6377650" y="4259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All statements are Royalty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6D7048-1804-3548-859F-9CBA412153D5}"/>
              </a:ext>
            </a:extLst>
          </p:cNvPr>
          <p:cNvCxnSpPr>
            <a:cxnSpLocks/>
          </p:cNvCxnSpPr>
          <p:nvPr/>
        </p:nvCxnSpPr>
        <p:spPr>
          <a:xfrm>
            <a:off x="-11578" y="4111791"/>
            <a:ext cx="877361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263B143-F274-488B-9C6D-05145D833C80}"/>
              </a:ext>
            </a:extLst>
          </p:cNvPr>
          <p:cNvGrpSpPr/>
          <p:nvPr/>
        </p:nvGrpSpPr>
        <p:grpSpPr>
          <a:xfrm>
            <a:off x="4449500" y="5536305"/>
            <a:ext cx="2090195" cy="1123712"/>
            <a:chOff x="4449500" y="5536305"/>
            <a:chExt cx="2090195" cy="112371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BCE4DB8-616E-442E-99D4-F8DF39C10874}"/>
                </a:ext>
              </a:extLst>
            </p:cNvPr>
            <p:cNvSpPr/>
            <p:nvPr/>
          </p:nvSpPr>
          <p:spPr bwMode="auto">
            <a:xfrm>
              <a:off x="4449500" y="5536305"/>
              <a:ext cx="2090195" cy="11237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A4F788E-0BD2-4A96-9135-5050729DBB5D}"/>
                </a:ext>
              </a:extLst>
            </p:cNvPr>
            <p:cNvSpPr/>
            <p:nvPr/>
          </p:nvSpPr>
          <p:spPr>
            <a:xfrm>
              <a:off x="4449500" y="5636496"/>
              <a:ext cx="20901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entity </a:t>
              </a:r>
              <a:br>
                <a:rPr lang="en-US" baseline="-25000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=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market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DCC5D8-4EE9-4DEC-BA74-FC96F802C59B}"/>
              </a:ext>
            </a:extLst>
          </p:cNvPr>
          <p:cNvGrpSpPr/>
          <p:nvPr/>
        </p:nvGrpSpPr>
        <p:grpSpPr>
          <a:xfrm>
            <a:off x="6671838" y="5530368"/>
            <a:ext cx="2090195" cy="1123712"/>
            <a:chOff x="4449500" y="5536305"/>
            <a:chExt cx="2090195" cy="1123712"/>
          </a:xfrm>
          <a:solidFill>
            <a:srgbClr val="7030A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08F6832-C0DB-45CF-9169-68056700E9B6}"/>
                </a:ext>
              </a:extLst>
            </p:cNvPr>
            <p:cNvSpPr/>
            <p:nvPr/>
          </p:nvSpPr>
          <p:spPr bwMode="auto">
            <a:xfrm>
              <a:off x="4449500" y="5536305"/>
              <a:ext cx="2090195" cy="1123712"/>
            </a:xfrm>
            <a:prstGeom prst="round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5AF887-CA7B-4028-A162-A5A620518792}"/>
                </a:ext>
              </a:extLst>
            </p:cNvPr>
            <p:cNvSpPr/>
            <p:nvPr/>
          </p:nvSpPr>
          <p:spPr>
            <a:xfrm>
              <a:off x="4449500" y="5636496"/>
              <a:ext cx="209019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entity </a:t>
              </a:r>
              <a:br>
                <a:rPr lang="en-US" baseline="-25000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≠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7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FAF-Template-Update">
  <a:themeElements>
    <a:clrScheme name="FAF-FASB-GA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4569"/>
      </a:accent1>
      <a:accent2>
        <a:srgbClr val="085BB8"/>
      </a:accent2>
      <a:accent3>
        <a:srgbClr val="00609C"/>
      </a:accent3>
      <a:accent4>
        <a:srgbClr val="EF4142"/>
      </a:accent4>
      <a:accent5>
        <a:srgbClr val="7F7F7F"/>
      </a:accent5>
      <a:accent6>
        <a:srgbClr val="7F7F7F"/>
      </a:accent6>
      <a:hlink>
        <a:srgbClr val="EF4142"/>
      </a:hlink>
      <a:folHlink>
        <a:srgbClr val="EF4142"/>
      </a:folHlink>
    </a:clrScheme>
    <a:fontScheme name="FAF Templat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fontAlgn="base">
          <a:spcBef>
            <a:spcPct val="0"/>
          </a:spcBef>
          <a:spcAft>
            <a:spcPct val="0"/>
          </a:spcAft>
          <a:defRPr sz="2000" dirty="0" smtClean="0">
            <a:solidFill>
              <a:prstClr val="black"/>
            </a:solidFill>
            <a:latin typeface="Arial" charset="0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SB_PPT Template" id="{E4FBE59E-2D49-4ECE-85F1-9B1056EAC91F}" vid="{D51A0562-C154-4ACF-94B4-0FBA33D12D67}"/>
    </a:ext>
  </a:extLst>
</a:theme>
</file>

<file path=ppt/theme/theme2.xml><?xml version="1.0" encoding="utf-8"?>
<a:theme xmlns:a="http://schemas.openxmlformats.org/drawingml/2006/main" name="FAF-Template-Update">
  <a:themeElements>
    <a:clrScheme name="FAF-FASB-GA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4569"/>
      </a:accent1>
      <a:accent2>
        <a:srgbClr val="085BB8"/>
      </a:accent2>
      <a:accent3>
        <a:srgbClr val="00609C"/>
      </a:accent3>
      <a:accent4>
        <a:srgbClr val="EF4142"/>
      </a:accent4>
      <a:accent5>
        <a:srgbClr val="7F7F7F"/>
      </a:accent5>
      <a:accent6>
        <a:srgbClr val="7F7F7F"/>
      </a:accent6>
      <a:hlink>
        <a:srgbClr val="EF4142"/>
      </a:hlink>
      <a:folHlink>
        <a:srgbClr val="EF4142"/>
      </a:folHlink>
    </a:clrScheme>
    <a:fontScheme name="FAF Templat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fontAlgn="base">
          <a:spcBef>
            <a:spcPct val="0"/>
          </a:spcBef>
          <a:spcAft>
            <a:spcPct val="0"/>
          </a:spcAft>
          <a:defRPr sz="2000" dirty="0" smtClean="0">
            <a:solidFill>
              <a:prstClr val="black"/>
            </a:solidFill>
            <a:latin typeface="Arial" charset="0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SB Logo.potx" id="{B7F6CC97-28C8-442A-B8B0-E4C607103123}" vid="{77740784-331D-4ED0-980F-1784EE8B38AB}"/>
    </a:ext>
  </a:extLst>
</a:theme>
</file>

<file path=ppt/theme/theme3.xml><?xml version="1.0" encoding="utf-8"?>
<a:theme xmlns:a="http://schemas.openxmlformats.org/drawingml/2006/main" name="1_IASB PPT A4 template">
  <a:themeElements>
    <a:clrScheme name="IASB colours">
      <a:dk1>
        <a:srgbClr val="5F6062"/>
      </a:dk1>
      <a:lt1>
        <a:srgbClr val="FFFFFF"/>
      </a:lt1>
      <a:dk2>
        <a:srgbClr val="B31E3B"/>
      </a:dk2>
      <a:lt2>
        <a:srgbClr val="1D3766"/>
      </a:lt2>
      <a:accent1>
        <a:srgbClr val="B3AA7E"/>
      </a:accent1>
      <a:accent2>
        <a:srgbClr val="4184A9"/>
      </a:accent2>
      <a:accent3>
        <a:srgbClr val="4F7033"/>
      </a:accent3>
      <a:accent4>
        <a:srgbClr val="8DA381"/>
      </a:accent4>
      <a:accent5>
        <a:srgbClr val="CE7019"/>
      </a:accent5>
      <a:accent6>
        <a:srgbClr val="78496A"/>
      </a:accent6>
      <a:hlink>
        <a:srgbClr val="009999"/>
      </a:hlink>
      <a:folHlink>
        <a:srgbClr val="99CC00"/>
      </a:folHlink>
    </a:clrScheme>
    <a:fontScheme name="IASB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RS Foundation PPT A4 template" id="{5D92701B-F775-4F7E-BE64-F5F67E6B922E}" vid="{83093DEA-EC64-4ADF-B84C-B48A37F594AD}"/>
    </a:ext>
  </a:extLst>
</a:theme>
</file>

<file path=ppt/theme/theme4.xml><?xml version="1.0" encoding="utf-8"?>
<a:theme xmlns:a="http://schemas.openxmlformats.org/drawingml/2006/main" name="FAF-Template-Update">
  <a:themeElements>
    <a:clrScheme name="FAF-FASB-GA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4569"/>
      </a:accent1>
      <a:accent2>
        <a:srgbClr val="085BB8"/>
      </a:accent2>
      <a:accent3>
        <a:srgbClr val="00609C"/>
      </a:accent3>
      <a:accent4>
        <a:srgbClr val="EF4142"/>
      </a:accent4>
      <a:accent5>
        <a:srgbClr val="7F7F7F"/>
      </a:accent5>
      <a:accent6>
        <a:srgbClr val="7F7F7F"/>
      </a:accent6>
      <a:hlink>
        <a:srgbClr val="EF4142"/>
      </a:hlink>
      <a:folHlink>
        <a:srgbClr val="EF4142"/>
      </a:folHlink>
    </a:clrScheme>
    <a:fontScheme name="FAF Templat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fontAlgn="base">
          <a:spcBef>
            <a:spcPct val="0"/>
          </a:spcBef>
          <a:spcAft>
            <a:spcPct val="0"/>
          </a:spcAft>
          <a:defRPr sz="2000" dirty="0" smtClean="0">
            <a:solidFill>
              <a:prstClr val="black"/>
            </a:solidFill>
            <a:latin typeface="Arial" charset="0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2019 09 CAB AAA Presentation  -  Read-Only" id="{0476BE0D-1A27-4E08-AABE-0563AAC06921}" vid="{A04D3F3F-0D46-4650-AA0E-7CA57C52BADE}"/>
    </a:ext>
  </a:extLst>
</a:theme>
</file>

<file path=ppt/theme/theme5.xml><?xml version="1.0" encoding="utf-8"?>
<a:theme xmlns:a="http://schemas.openxmlformats.org/drawingml/2006/main" name="FAF-Template-Update">
  <a:themeElements>
    <a:clrScheme name="FAF-FASB-GA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4569"/>
      </a:accent1>
      <a:accent2>
        <a:srgbClr val="085BB8"/>
      </a:accent2>
      <a:accent3>
        <a:srgbClr val="00609C"/>
      </a:accent3>
      <a:accent4>
        <a:srgbClr val="EF4142"/>
      </a:accent4>
      <a:accent5>
        <a:srgbClr val="7F7F7F"/>
      </a:accent5>
      <a:accent6>
        <a:srgbClr val="7F7F7F"/>
      </a:accent6>
      <a:hlink>
        <a:srgbClr val="EF4142"/>
      </a:hlink>
      <a:folHlink>
        <a:srgbClr val="EF4142"/>
      </a:folHlink>
    </a:clrScheme>
    <a:fontScheme name="FAF Templat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fontAlgn="base">
          <a:spcBef>
            <a:spcPct val="0"/>
          </a:spcBef>
          <a:spcAft>
            <a:spcPct val="0"/>
          </a:spcAft>
          <a:defRPr sz="2000" dirty="0" smtClean="0">
            <a:solidFill>
              <a:prstClr val="black"/>
            </a:solidFill>
            <a:latin typeface="Arial" charset="0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SB Logo.potx" id="{36BB88C3-CB2F-496A-93FB-140DB7BBBDCC}" vid="{0A74CA68-2689-445D-B923-4B6D9F693EE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AADA1A2901440AAC5832D94A65CCC" ma:contentTypeVersion="13" ma:contentTypeDescription="Create a new document." ma:contentTypeScope="" ma:versionID="20d578cc06695e6175f8865c1a28f0a0">
  <xsd:schema xmlns:xsd="http://www.w3.org/2001/XMLSchema" xmlns:xs="http://www.w3.org/2001/XMLSchema" xmlns:p="http://schemas.microsoft.com/office/2006/metadata/properties" xmlns:ns3="a853599f-0d3e-4726-93b3-4a68f81cc6f9" xmlns:ns4="9803cf5d-6534-4e05-bf1c-d186e0c9b5da" targetNamespace="http://schemas.microsoft.com/office/2006/metadata/properties" ma:root="true" ma:fieldsID="82a70a59da880f448eae8ca553b7289e" ns3:_="" ns4:_="">
    <xsd:import namespace="a853599f-0d3e-4726-93b3-4a68f81cc6f9"/>
    <xsd:import namespace="9803cf5d-6534-4e05-bf1c-d186e0c9b5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3599f-0d3e-4726-93b3-4a68f81cc6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3cf5d-6534-4e05-bf1c-d186e0c9b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11F457-B196-451D-BD5E-6D109C5176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F938A-8B21-4808-B56D-10F80BA876C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853599f-0d3e-4726-93b3-4a68f81cc6f9"/>
    <ds:schemaRef ds:uri="http://purl.org/dc/elements/1.1/"/>
    <ds:schemaRef ds:uri="http://schemas.microsoft.com/office/2006/metadata/properties"/>
    <ds:schemaRef ds:uri="9803cf5d-6534-4e05-bf1c-d186e0c9b5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FF5F05-AA29-4176-8BE8-0B4D6593A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3599f-0d3e-4726-93b3-4a68f81cc6f9"/>
    <ds:schemaRef ds:uri="9803cf5d-6534-4e05-bf1c-d186e0c9b5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FASB_PPT Template</Template>
  <TotalTime>11167</TotalTime>
  <Words>1063</Words>
  <Application>Microsoft Office PowerPoint</Application>
  <PresentationFormat>On-screen Show (4:3)</PresentationFormat>
  <Paragraphs>298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Nova</vt:lpstr>
      <vt:lpstr>Calibri</vt:lpstr>
      <vt:lpstr>Candara</vt:lpstr>
      <vt:lpstr>Courier New</vt:lpstr>
      <vt:lpstr>Georgia</vt:lpstr>
      <vt:lpstr>Lucida Grande</vt:lpstr>
      <vt:lpstr>Wingdings</vt:lpstr>
      <vt:lpstr>FAF-Template-Update</vt:lpstr>
      <vt:lpstr>FAF-Template-Update</vt:lpstr>
      <vt:lpstr>1_IASB PPT A4 template</vt:lpstr>
      <vt:lpstr>FAF-Template-Update</vt:lpstr>
      <vt:lpstr>FAF-Template-Update</vt:lpstr>
      <vt:lpstr>Standard Setting Challenges</vt:lpstr>
      <vt:lpstr>Technical Agenda Highlights</vt:lpstr>
      <vt:lpstr>Distinguishing Liabilities and Equity</vt:lpstr>
      <vt:lpstr>FASB - Conceptual Framework Project</vt:lpstr>
      <vt:lpstr>PowerPoint Presentation</vt:lpstr>
      <vt:lpstr>Foundational assumptions</vt:lpstr>
      <vt:lpstr>Economic philosophy of utility</vt:lpstr>
      <vt:lpstr>Distinguishing types of assets</vt:lpstr>
      <vt:lpstr>What information helps?</vt:lpstr>
      <vt:lpstr>Asset measurement &amp; presentation</vt:lpstr>
      <vt:lpstr>Valuation identity</vt:lpstr>
      <vt:lpstr>L&amp;E measurement &amp; presentation</vt:lpstr>
      <vt:lpstr>PowerPoint Presentation</vt:lpstr>
      <vt:lpstr>Academic Programs</vt:lpstr>
      <vt:lpstr>Relevant Research</vt:lpstr>
      <vt:lpstr>For Example – ASU 2014-09… Revenue from Contracts with Customers</vt:lpstr>
      <vt:lpstr>Academic Landing Page</vt:lpstr>
      <vt:lpstr>FASB Post-Doctoral Fellow</vt:lpstr>
      <vt:lpstr>PhD Student/Faculty Summer Program</vt:lpstr>
      <vt:lpstr>Webinar for Accounting Educators</vt:lpstr>
      <vt:lpstr>Thank You</vt:lpstr>
      <vt:lpstr>Contact us: FASB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Conceptual Framework for Financial Reporting</dc:title>
  <dc:creator>Patrick Dorsman</dc:creator>
  <cp:lastModifiedBy>Christine Botosan</cp:lastModifiedBy>
  <cp:revision>390</cp:revision>
  <cp:lastPrinted>2018-09-27T12:03:49Z</cp:lastPrinted>
  <dcterms:created xsi:type="dcterms:W3CDTF">2018-03-19T12:58:41Z</dcterms:created>
  <dcterms:modified xsi:type="dcterms:W3CDTF">2020-01-03T01:38:46Z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0x010100B50AADA1A2901440AAC5832D94A65CCC</vt:lpwstr>
  </property>
</Properties>
</file>