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4"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7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E2739-769E-4917-9E40-E06873406792}" type="datetimeFigureOut">
              <a:rPr lang="en-US" smtClean="0"/>
              <a:t>10/14/2012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4FC7EA-C786-413B-8045-1B7ADC15F7B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FC7EA-C786-413B-8045-1B7ADC15F7B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FC7EA-C786-413B-8045-1B7ADC15F7B8}" type="slidenum">
              <a:rPr lang="en-US" smtClean="0"/>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FC7EA-C786-413B-8045-1B7ADC15F7B8}"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FC7EA-C786-413B-8045-1B7ADC15F7B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FC7EA-C786-413B-8045-1B7ADC15F7B8}"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FC7EA-C786-413B-8045-1B7ADC15F7B8}"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FC7EA-C786-413B-8045-1B7ADC15F7B8}"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FC7EA-C786-413B-8045-1B7ADC15F7B8}"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FC7EA-C786-413B-8045-1B7ADC15F7B8}"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FC7EA-C786-413B-8045-1B7ADC15F7B8}"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3E472D-A6C6-4C51-A252-A5F4DDA5B051}" type="datetimeFigureOut">
              <a:rPr lang="en-US" smtClean="0"/>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F2BB9-37F4-43E7-852D-08E346704C2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E472D-A6C6-4C51-A252-A5F4DDA5B051}" type="datetimeFigureOut">
              <a:rPr lang="en-US" smtClean="0"/>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F2BB9-37F4-43E7-852D-08E346704C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E472D-A6C6-4C51-A252-A5F4DDA5B051}" type="datetimeFigureOut">
              <a:rPr lang="en-US" smtClean="0"/>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F2BB9-37F4-43E7-852D-08E346704C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E472D-A6C6-4C51-A252-A5F4DDA5B051}" type="datetimeFigureOut">
              <a:rPr lang="en-US" smtClean="0"/>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F2BB9-37F4-43E7-852D-08E346704C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E472D-A6C6-4C51-A252-A5F4DDA5B051}" type="datetimeFigureOut">
              <a:rPr lang="en-US" smtClean="0"/>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F2BB9-37F4-43E7-852D-08E346704C2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3E472D-A6C6-4C51-A252-A5F4DDA5B051}" type="datetimeFigureOut">
              <a:rPr lang="en-US" smtClean="0"/>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F2BB9-37F4-43E7-852D-08E346704C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3E472D-A6C6-4C51-A252-A5F4DDA5B051}" type="datetimeFigureOut">
              <a:rPr lang="en-US" smtClean="0"/>
              <a:t>10/14/2012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F2BB9-37F4-43E7-852D-08E346704C2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3E472D-A6C6-4C51-A252-A5F4DDA5B051}" type="datetimeFigureOut">
              <a:rPr lang="en-US" smtClean="0"/>
              <a:t>10/14/2012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F2BB9-37F4-43E7-852D-08E346704C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E472D-A6C6-4C51-A252-A5F4DDA5B051}" type="datetimeFigureOut">
              <a:rPr lang="en-US" smtClean="0"/>
              <a:t>10/14/2012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F2BB9-37F4-43E7-852D-08E346704C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E472D-A6C6-4C51-A252-A5F4DDA5B051}" type="datetimeFigureOut">
              <a:rPr lang="en-US" smtClean="0"/>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F2BB9-37F4-43E7-852D-08E346704C2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E472D-A6C6-4C51-A252-A5F4DDA5B051}" type="datetimeFigureOut">
              <a:rPr lang="en-US" smtClean="0"/>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F2BB9-37F4-43E7-852D-08E346704C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E472D-A6C6-4C51-A252-A5F4DDA5B051}" type="datetimeFigureOut">
              <a:rPr lang="en-US" smtClean="0"/>
              <a:t>10/14/2012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F2BB9-37F4-43E7-852D-08E346704C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package" Target="../embeddings/Microsoft_Office_Word_Document1.docx"/><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1.bin"/><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2.bin"/><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http://upload.wikimedia.org/wikipedia/commons/1/14/Ireland-AtlanticOceanwithAranIslan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762000" y="304800"/>
            <a:ext cx="7772400" cy="1470025"/>
          </a:xfrm>
        </p:spPr>
        <p:txBody>
          <a:bodyPr>
            <a:normAutofit fontScale="90000"/>
          </a:bodyPr>
          <a:lstStyle/>
          <a:p>
            <a:r>
              <a:rPr lang="en-US" smtClean="0"/>
              <a:t>Teaching Science as Inquiry: </a:t>
            </a:r>
            <a:br>
              <a:rPr lang="en-US" smtClean="0"/>
            </a:br>
            <a:r>
              <a:rPr lang="en-US" smtClean="0"/>
              <a:t>Module 1 Powerpoint Presentation</a:t>
            </a:r>
            <a:endParaRPr lang="en-US" dirty="0"/>
          </a:p>
        </p:txBody>
      </p:sp>
      <p:sp>
        <p:nvSpPr>
          <p:cNvPr id="3" name="Subtitle 2"/>
          <p:cNvSpPr>
            <a:spLocks noGrp="1"/>
          </p:cNvSpPr>
          <p:nvPr>
            <p:ph type="subTitle" idx="1"/>
          </p:nvPr>
        </p:nvSpPr>
        <p:spPr>
          <a:xfrm>
            <a:off x="1371600" y="1905000"/>
            <a:ext cx="6400800" cy="1752600"/>
          </a:xfrm>
        </p:spPr>
        <p:txBody>
          <a:bodyPr/>
          <a:lstStyle/>
          <a:p>
            <a:r>
              <a:rPr lang="en-US" dirty="0" smtClean="0">
                <a:solidFill>
                  <a:srgbClr val="FFFF00"/>
                </a:solidFill>
              </a:rPr>
              <a:t>By Dan Spitler</a:t>
            </a:r>
          </a:p>
          <a:p>
            <a:r>
              <a:rPr lang="en-US" dirty="0" smtClean="0">
                <a:solidFill>
                  <a:srgbClr val="FFFF00"/>
                </a:solidFill>
              </a:rPr>
              <a:t>Iroquois Point Elementary School</a:t>
            </a:r>
          </a:p>
          <a:p>
            <a:r>
              <a:rPr lang="en-US" dirty="0" smtClean="0">
                <a:solidFill>
                  <a:srgbClr val="FFFF00"/>
                </a:solidFill>
              </a:rPr>
              <a:t>Sixth Grade Science</a:t>
            </a:r>
            <a:endParaRPr lang="en-US" dirty="0">
              <a:solidFill>
                <a:srgbClr val="FFFF00"/>
              </a:solidFill>
            </a:endParaRPr>
          </a:p>
        </p:txBody>
      </p:sp>
      <p:sp>
        <p:nvSpPr>
          <p:cNvPr id="4" name="Subtitle 2"/>
          <p:cNvSpPr txBox="1">
            <a:spLocks/>
          </p:cNvSpPr>
          <p:nvPr/>
        </p:nvSpPr>
        <p:spPr>
          <a:xfrm>
            <a:off x="304800" y="4191000"/>
            <a:ext cx="8458200" cy="2971800"/>
          </a:xfrm>
          <a:prstGeom prst="rect">
            <a:avLst/>
          </a:prstGeom>
        </p:spPr>
        <p:txBody>
          <a:bodyPr vert="horz" lIns="91440" tIns="45720" rIns="91440" bIns="45720" rtlCol="0">
            <a:normAutofit fontScale="4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800" b="0" i="0" u="none" strike="noStrike" kern="1200" cap="none" spc="0" normalizeH="0" baseline="0" noProof="0" dirty="0" smtClean="0">
                <a:ln>
                  <a:noFill/>
                </a:ln>
                <a:effectLst/>
                <a:uLnTx/>
                <a:uFillTx/>
                <a:latin typeface="+mn-lt"/>
                <a:ea typeface="+mn-ea"/>
                <a:cs typeface="+mn-cs"/>
              </a:rPr>
              <a:t>Activity: Soda and Scientific Reasoning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7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algn="ctr"/>
            <a:r>
              <a:rPr lang="en-US" sz="5100" i="1" dirty="0">
                <a:solidFill>
                  <a:schemeClr val="bg1"/>
                </a:solidFill>
              </a:rPr>
              <a:t>My sixth grade students have not had a lot of experience with real experiments and using the scientific process and/or scientific reasoning. This seemed like the logical next lesson for them. We have worked on developing an understanding of mass, volume and density and this will add the concept of buoyancy to their understanding.</a:t>
            </a:r>
            <a:endParaRPr lang="en-US" sz="5100" dirty="0">
              <a:solidFill>
                <a:schemeClr val="bg1"/>
              </a:solidFill>
            </a:endParaRPr>
          </a:p>
          <a:p>
            <a:r>
              <a:rPr lang="en-US" sz="5100" dirty="0"/>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upload.wikimedia.org/wikipedia/commons/1/14/Ireland-AtlanticOceanwithAranIslan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Box 2"/>
          <p:cNvSpPr txBox="1"/>
          <p:nvPr/>
        </p:nvSpPr>
        <p:spPr>
          <a:xfrm>
            <a:off x="3124200" y="381000"/>
            <a:ext cx="3276600" cy="707886"/>
          </a:xfrm>
          <a:prstGeom prst="rect">
            <a:avLst/>
          </a:prstGeom>
          <a:noFill/>
        </p:spPr>
        <p:txBody>
          <a:bodyPr wrap="square" rtlCol="0">
            <a:spAutoFit/>
          </a:bodyPr>
          <a:lstStyle/>
          <a:p>
            <a:r>
              <a:rPr lang="en-US" sz="4000" dirty="0" smtClean="0"/>
              <a:t>Final Thoughts</a:t>
            </a:r>
            <a:endParaRPr lang="en-US" sz="4000" dirty="0"/>
          </a:p>
        </p:txBody>
      </p:sp>
      <p:sp>
        <p:nvSpPr>
          <p:cNvPr id="4" name="TextBox 3"/>
          <p:cNvSpPr txBox="1"/>
          <p:nvPr/>
        </p:nvSpPr>
        <p:spPr>
          <a:xfrm>
            <a:off x="457200" y="1600200"/>
            <a:ext cx="8001000" cy="4955203"/>
          </a:xfrm>
          <a:prstGeom prst="rect">
            <a:avLst/>
          </a:prstGeom>
          <a:noFill/>
        </p:spPr>
        <p:txBody>
          <a:bodyPr wrap="square" rtlCol="0">
            <a:spAutoFit/>
          </a:bodyPr>
          <a:lstStyle/>
          <a:p>
            <a:r>
              <a:rPr lang="en-US" sz="2000" dirty="0" smtClean="0"/>
              <a:t>Overall, this was a successful lesson. Going in, my objective was to get them to read and understand the procedures and by and large they did that. I stepped back a little from having them develop their own procedures and that helped. In the future, I hope to get them to develop their own procedures.</a:t>
            </a:r>
          </a:p>
          <a:p>
            <a:endParaRPr lang="en-US" sz="2000" dirty="0"/>
          </a:p>
          <a:p>
            <a:r>
              <a:rPr lang="en-US" sz="2000" dirty="0" smtClean="0">
                <a:solidFill>
                  <a:schemeClr val="bg1"/>
                </a:solidFill>
              </a:rPr>
              <a:t>I will definitely do this lesson again, as well as the ones I did leading up to it to develop their understanding of mass, volume and density. Modifications are needed on all of them and I have made notes so I don’t forget to do it.</a:t>
            </a:r>
          </a:p>
          <a:p>
            <a:endParaRPr lang="en-US" sz="2000" dirty="0"/>
          </a:p>
          <a:p>
            <a:r>
              <a:rPr lang="en-US" sz="2000" dirty="0" smtClean="0"/>
              <a:t>I would recommend this lesson to other sixth grade teachers with the modifications I made and implemented. It definitely shouldn’t be the first lab of this type to do, however. Student with little lab experience, like mine, would struggle.</a:t>
            </a:r>
          </a:p>
          <a:p>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http://upload.wikimedia.org/wikipedia/commons/1/14/Ireland-AtlanticOceanwithAranIslan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762000" y="304800"/>
            <a:ext cx="7772400" cy="2971800"/>
          </a:xfrm>
        </p:spPr>
        <p:txBody>
          <a:bodyPr>
            <a:normAutofit/>
          </a:bodyPr>
          <a:lstStyle/>
          <a:p>
            <a:r>
              <a:rPr lang="en-US" sz="3100" dirty="0" smtClean="0"/>
              <a:t>Ocean Connection</a:t>
            </a:r>
            <a:r>
              <a:rPr lang="en-US" sz="2000" dirty="0" smtClean="0"/>
              <a:t>: </a:t>
            </a:r>
            <a:br>
              <a:rPr lang="en-US" sz="2000" dirty="0" smtClean="0"/>
            </a:br>
            <a:r>
              <a:rPr lang="en-US" sz="2000" dirty="0" smtClean="0"/>
              <a:t>At the beginning of the lesson I gave my students the following prompt to write about - </a:t>
            </a:r>
            <a:r>
              <a:rPr lang="en-US" sz="2200" i="1" dirty="0" smtClean="0"/>
              <a:t>Imagine </a:t>
            </a:r>
            <a:r>
              <a:rPr lang="en-US" sz="2200" i="1" dirty="0"/>
              <a:t>you are at the beach and your friends are throwing rocks, sticks and other things into the ocean. Some of them float and some sink. What causes some of the objects to float and some to sink?</a:t>
            </a:r>
            <a:r>
              <a:rPr lang="en-US" dirty="0"/>
              <a:t/>
            </a:r>
            <a:br>
              <a:rPr lang="en-US" dirty="0"/>
            </a:br>
            <a:endParaRPr lang="en-US" dirty="0"/>
          </a:p>
        </p:txBody>
      </p:sp>
      <p:sp>
        <p:nvSpPr>
          <p:cNvPr id="3" name="Subtitle 2"/>
          <p:cNvSpPr>
            <a:spLocks noGrp="1"/>
          </p:cNvSpPr>
          <p:nvPr>
            <p:ph type="subTitle" idx="1"/>
          </p:nvPr>
        </p:nvSpPr>
        <p:spPr>
          <a:xfrm>
            <a:off x="4419600" y="3429000"/>
            <a:ext cx="4724400" cy="3429000"/>
          </a:xfrm>
        </p:spPr>
        <p:txBody>
          <a:bodyPr>
            <a:normAutofit fontScale="92500"/>
          </a:bodyPr>
          <a:lstStyle/>
          <a:p>
            <a:r>
              <a:rPr lang="en-US" sz="2800" dirty="0" smtClean="0">
                <a:solidFill>
                  <a:srgbClr val="FFFF00"/>
                </a:solidFill>
              </a:rPr>
              <a:t>While not connected to the literacy principles it did seem that the students were more engaged and excited about the lesson because of the beginning activity. We also went back and reflected on the significance to the ocean at the end of the lesson</a:t>
            </a:r>
            <a:endParaRPr lang="en-US" sz="2800" dirty="0">
              <a:solidFill>
                <a:srgbClr val="FFFF00"/>
              </a:solidFill>
            </a:endParaRPr>
          </a:p>
        </p:txBody>
      </p:sp>
      <p:sp>
        <p:nvSpPr>
          <p:cNvPr id="4" name="Subtitle 2"/>
          <p:cNvSpPr txBox="1">
            <a:spLocks/>
          </p:cNvSpPr>
          <p:nvPr/>
        </p:nvSpPr>
        <p:spPr>
          <a:xfrm>
            <a:off x="0" y="3429000"/>
            <a:ext cx="4343400" cy="3429000"/>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effectLst/>
                <a:uLnTx/>
                <a:uFillTx/>
                <a:latin typeface="+mn-lt"/>
                <a:ea typeface="+mn-ea"/>
                <a:cs typeface="+mn-cs"/>
              </a:rPr>
              <a:t>Ocean Literacy Principles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t>I really didn’t see that this lesson had any significant connections to the ocean literacy principles </a:t>
            </a:r>
            <a:r>
              <a:rPr lang="en-US" sz="2800" dirty="0" smtClean="0">
                <a:sym typeface="Wingdings" pitchFamily="2" charset="2"/>
              </a:rPr>
              <a:t></a:t>
            </a:r>
            <a:endParaRPr kumimoji="0" lang="en-US" sz="28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a:solidFill>
                <a:schemeClr val="bg1"/>
              </a:solidFill>
            </a:endParaRPr>
          </a:p>
          <a:p>
            <a:r>
              <a:rPr lang="en-US" sz="5100" dirty="0"/>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http://upload.wikimedia.org/wikipedia/commons/1/14/Ireland-AtlanticOceanwithAranIslan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5791200"/>
            <a:ext cx="7772400" cy="1066800"/>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smtClean="0">
                <a:solidFill>
                  <a:schemeClr val="bg1"/>
                </a:solidFill>
              </a:rPr>
              <a:t>Time spent on activity: Two 45 minute class periods</a:t>
            </a:r>
            <a:r>
              <a:rPr lang="en-US" sz="2000" dirty="0" smtClean="0"/>
              <a:t/>
            </a:r>
            <a:br>
              <a:rPr lang="en-US" sz="2000" dirty="0" smtClean="0"/>
            </a:br>
            <a:r>
              <a:rPr lang="en-US" sz="2000" dirty="0" smtClean="0"/>
              <a:t/>
            </a:r>
            <a:br>
              <a:rPr lang="en-US" sz="2000" dirty="0" smtClean="0"/>
            </a:br>
            <a:r>
              <a:rPr lang="en-US" dirty="0"/>
              <a:t/>
            </a:r>
            <a:br>
              <a:rPr lang="en-US" dirty="0"/>
            </a:br>
            <a:endParaRPr lang="en-US" dirty="0"/>
          </a:p>
        </p:txBody>
      </p:sp>
      <p:sp>
        <p:nvSpPr>
          <p:cNvPr id="4" name="Subtitle 2"/>
          <p:cNvSpPr txBox="1">
            <a:spLocks/>
          </p:cNvSpPr>
          <p:nvPr/>
        </p:nvSpPr>
        <p:spPr>
          <a:xfrm>
            <a:off x="228600" y="2209800"/>
            <a:ext cx="8915400" cy="3429000"/>
          </a:xfrm>
          <a:prstGeom prst="rect">
            <a:avLst/>
          </a:prstGeom>
        </p:spPr>
        <p:txBody>
          <a:bodyPr vert="horz" lIns="91440" tIns="45720" rIns="91440" bIns="45720" rtlCol="0">
            <a:normAutofit fontScale="25000" lnSpcReduction="20000"/>
          </a:bodyPr>
          <a:lstStyle/>
          <a:p>
            <a:pPr marL="514350" marR="0" lvl="0" indent="-514350" defTabSz="914400" rtl="0" eaLnBrk="1" fontAlgn="auto" latinLnBrk="0" hangingPunct="1">
              <a:lnSpc>
                <a:spcPct val="100000"/>
              </a:lnSpc>
              <a:spcBef>
                <a:spcPct val="20000"/>
              </a:spcBef>
              <a:spcAft>
                <a:spcPts val="0"/>
              </a:spcAft>
              <a:buClrTx/>
              <a:buSzTx/>
              <a:buFont typeface="+mj-lt"/>
              <a:buAutoNum type="arabicPeriod"/>
              <a:tabLst/>
              <a:defRPr/>
            </a:pPr>
            <a:r>
              <a:rPr kumimoji="0" lang="en-US" sz="9600" b="0" i="0" u="none" strike="noStrike" kern="1200" cap="none" spc="0" normalizeH="0" baseline="0" noProof="0" dirty="0" smtClean="0">
                <a:ln>
                  <a:noFill/>
                </a:ln>
                <a:effectLst/>
                <a:uLnTx/>
                <a:uFillTx/>
                <a:latin typeface="+mn-lt"/>
                <a:ea typeface="+mn-ea"/>
                <a:cs typeface="+mn-cs"/>
              </a:rPr>
              <a:t>I modified the tables to make them easier to understand and complete (at least from my point of view).</a:t>
            </a:r>
            <a:r>
              <a:rPr kumimoji="0" lang="en-US" sz="9600" b="0" i="0" u="none" strike="noStrike" kern="1200" cap="none" spc="0" normalizeH="0" noProof="0" dirty="0" smtClean="0">
                <a:ln>
                  <a:noFill/>
                </a:ln>
                <a:effectLst/>
                <a:uLnTx/>
                <a:uFillTx/>
                <a:latin typeface="+mn-lt"/>
                <a:ea typeface="+mn-ea"/>
                <a:cs typeface="+mn-cs"/>
              </a:rPr>
              <a:t> </a:t>
            </a:r>
          </a:p>
          <a:p>
            <a:pPr marL="514350" marR="0" lvl="0" indent="-514350" defTabSz="914400" rtl="0" eaLnBrk="1" fontAlgn="auto" latinLnBrk="0" hangingPunct="1">
              <a:lnSpc>
                <a:spcPct val="100000"/>
              </a:lnSpc>
              <a:spcBef>
                <a:spcPct val="20000"/>
              </a:spcBef>
              <a:spcAft>
                <a:spcPts val="0"/>
              </a:spcAft>
              <a:buClrTx/>
              <a:buSzTx/>
              <a:buFont typeface="+mj-lt"/>
              <a:buAutoNum type="arabicPeriod"/>
              <a:tabLst/>
              <a:defRPr/>
            </a:pPr>
            <a:r>
              <a:rPr lang="en-US" sz="9600" baseline="0" dirty="0" smtClean="0"/>
              <a:t>I</a:t>
            </a:r>
            <a:r>
              <a:rPr lang="en-US" sz="9600" dirty="0" smtClean="0"/>
              <a:t> created a lab write up in a format we have used this year to give my students something they were familiar with</a:t>
            </a:r>
          </a:p>
          <a:p>
            <a:pPr marL="514350" marR="0" lvl="0" indent="-514350" defTabSz="914400" rtl="0" eaLnBrk="1" fontAlgn="auto" latinLnBrk="0" hangingPunct="1">
              <a:lnSpc>
                <a:spcPct val="100000"/>
              </a:lnSpc>
              <a:spcBef>
                <a:spcPct val="20000"/>
              </a:spcBef>
              <a:spcAft>
                <a:spcPts val="0"/>
              </a:spcAft>
              <a:buClrTx/>
              <a:buSzTx/>
              <a:buFont typeface="+mj-lt"/>
              <a:buAutoNum type="arabicPeriod"/>
              <a:tabLst/>
              <a:defRPr/>
            </a:pPr>
            <a:r>
              <a:rPr kumimoji="0" lang="en-US" sz="9600" b="0" i="0" u="none" strike="noStrike" kern="1200" cap="none" spc="0" normalizeH="0" baseline="0" noProof="0" dirty="0" smtClean="0">
                <a:ln>
                  <a:noFill/>
                </a:ln>
                <a:effectLst/>
                <a:uLnTx/>
                <a:uFillTx/>
                <a:latin typeface="+mn-lt"/>
                <a:ea typeface="+mn-ea"/>
                <a:cs typeface="+mn-cs"/>
              </a:rPr>
              <a:t>I had the students predict which of the five</a:t>
            </a:r>
            <a:r>
              <a:rPr kumimoji="0" lang="en-US" sz="9600" b="0" i="0" u="none" strike="noStrike" kern="1200" cap="none" spc="0" normalizeH="0" noProof="0" dirty="0" smtClean="0">
                <a:ln>
                  <a:noFill/>
                </a:ln>
                <a:effectLst/>
                <a:uLnTx/>
                <a:uFillTx/>
                <a:latin typeface="+mn-lt"/>
                <a:ea typeface="+mn-ea"/>
                <a:cs typeface="+mn-cs"/>
              </a:rPr>
              <a:t> sodas would sink or float at the beginning of the lesson.</a:t>
            </a:r>
          </a:p>
          <a:p>
            <a:pPr marL="514350" marR="0" lvl="0" indent="-514350" defTabSz="914400" rtl="0" eaLnBrk="1" fontAlgn="auto" latinLnBrk="0" hangingPunct="1">
              <a:lnSpc>
                <a:spcPct val="100000"/>
              </a:lnSpc>
              <a:spcBef>
                <a:spcPct val="20000"/>
              </a:spcBef>
              <a:spcAft>
                <a:spcPts val="0"/>
              </a:spcAft>
              <a:buClrTx/>
              <a:buSzTx/>
              <a:buFont typeface="+mj-lt"/>
              <a:buAutoNum type="arabicPeriod"/>
              <a:tabLst/>
              <a:defRPr/>
            </a:pPr>
            <a:r>
              <a:rPr lang="en-US" sz="9600" dirty="0" smtClean="0"/>
              <a:t>I modified the hypothesis steps and activity questions to make them grade level appropriate and so my students would be successful with them.</a:t>
            </a:r>
            <a:endParaRPr kumimoji="0" lang="en-US" sz="9600" b="0" i="0" u="none" strike="noStrike" kern="1200" cap="none" spc="0" normalizeH="0" noProof="0" dirty="0" smtClean="0">
              <a:ln>
                <a:noFill/>
              </a:ln>
              <a:effectLst/>
              <a:uLnTx/>
              <a:uFillTx/>
              <a:latin typeface="+mn-lt"/>
              <a:ea typeface="+mn-ea"/>
              <a:cs typeface="+mn-cs"/>
            </a:endParaRPr>
          </a:p>
          <a:p>
            <a:pPr marL="514350" marR="0" lvl="0" indent="-514350"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96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5100" dirty="0">
              <a:solidFill>
                <a:schemeClr val="bg1"/>
              </a:solidFill>
            </a:endParaRPr>
          </a:p>
          <a:p>
            <a:r>
              <a:rPr lang="en-US" sz="5100" dirty="0"/>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Title 1"/>
          <p:cNvSpPr txBox="1">
            <a:spLocks/>
          </p:cNvSpPr>
          <p:nvPr/>
        </p:nvSpPr>
        <p:spPr>
          <a:xfrm>
            <a:off x="457200" y="0"/>
            <a:ext cx="8382000" cy="2514600"/>
          </a:xfrm>
          <a:prstGeom prst="rect">
            <a:avLst/>
          </a:prstGeom>
        </p:spPr>
        <p:txBody>
          <a:bodyPr vert="horz" lIns="91440" tIns="45720" rIns="91440" bIns="45720" rtlCol="0" anchor="ctr">
            <a:normAutofit fontScale="3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noProof="0" dirty="0" smtClean="0">
                <a:ln>
                  <a:noFill/>
                </a:ln>
                <a:solidFill>
                  <a:schemeClr val="tx1"/>
                </a:solidFill>
                <a:effectLst/>
                <a:uLnTx/>
                <a:uFillTx/>
                <a:latin typeface="+mj-lt"/>
                <a:ea typeface="+mj-ea"/>
                <a:cs typeface="+mj-cs"/>
              </a:rPr>
              <a:t/>
            </a:r>
            <a:br>
              <a:rPr kumimoji="0" lang="en-US" sz="3100" b="0" i="0" u="none" strike="noStrike" kern="1200" cap="none" spc="0" normalizeH="0" baseline="0" noProof="0" dirty="0" smtClean="0">
                <a:ln>
                  <a:noFill/>
                </a:ln>
                <a:solidFill>
                  <a:schemeClr val="tx1"/>
                </a:solidFill>
                <a:effectLst/>
                <a:uLnTx/>
                <a:uFillTx/>
                <a:latin typeface="+mj-lt"/>
                <a:ea typeface="+mj-ea"/>
                <a:cs typeface="+mj-cs"/>
              </a:rPr>
            </a:br>
            <a:r>
              <a:rPr kumimoji="0" lang="en-US" sz="3100" b="0" i="0" u="none" strike="noStrike" kern="1200" cap="none" spc="0" normalizeH="0" baseline="0" noProof="0" dirty="0" smtClean="0">
                <a:ln>
                  <a:noFill/>
                </a:ln>
                <a:solidFill>
                  <a:schemeClr val="tx1"/>
                </a:solidFill>
                <a:effectLst/>
                <a:uLnTx/>
                <a:uFillTx/>
                <a:latin typeface="+mj-lt"/>
                <a:ea typeface="+mj-ea"/>
                <a:cs typeface="+mj-cs"/>
              </a:rPr>
              <a:t/>
            </a:r>
            <a:br>
              <a:rPr kumimoji="0" lang="en-US" sz="3100" b="0" i="0" u="none" strike="noStrike" kern="1200" cap="none" spc="0" normalizeH="0" baseline="0" noProof="0" dirty="0" smtClean="0">
                <a:ln>
                  <a:noFill/>
                </a:ln>
                <a:solidFill>
                  <a:schemeClr val="tx1"/>
                </a:solidFill>
                <a:effectLst/>
                <a:uLnTx/>
                <a:uFillTx/>
                <a:latin typeface="+mj-lt"/>
                <a:ea typeface="+mj-ea"/>
                <a:cs typeface="+mj-cs"/>
              </a:rPr>
            </a:br>
            <a:r>
              <a:rPr kumimoji="0" lang="en-US" sz="3100" b="0" i="0" u="none" strike="noStrike" kern="1200" cap="none" spc="0" normalizeH="0" baseline="0" noProof="0" dirty="0" smtClean="0">
                <a:ln>
                  <a:noFill/>
                </a:ln>
                <a:solidFill>
                  <a:schemeClr val="tx1"/>
                </a:solidFill>
                <a:effectLst/>
                <a:uLnTx/>
                <a:uFillTx/>
                <a:latin typeface="+mj-lt"/>
                <a:ea typeface="+mj-ea"/>
                <a:cs typeface="+mj-cs"/>
              </a:rPr>
              <a:t/>
            </a:r>
            <a:br>
              <a:rPr kumimoji="0" lang="en-US" sz="3100" b="0" i="0" u="none" strike="noStrike" kern="1200" cap="none" spc="0" normalizeH="0" baseline="0" noProof="0" dirty="0" smtClean="0">
                <a:ln>
                  <a:noFill/>
                </a:ln>
                <a:solidFill>
                  <a:schemeClr val="tx1"/>
                </a:solidFill>
                <a:effectLst/>
                <a:uLnTx/>
                <a:uFillTx/>
                <a:latin typeface="+mj-lt"/>
                <a:ea typeface="+mj-ea"/>
                <a:cs typeface="+mj-cs"/>
              </a:rPr>
            </a:br>
            <a:r>
              <a:rPr kumimoji="0" lang="en-US" sz="8000" b="0" i="0" u="none" strike="noStrike" kern="1200" cap="none" spc="0" normalizeH="0" baseline="0" noProof="0" dirty="0" smtClean="0">
                <a:ln>
                  <a:noFill/>
                </a:ln>
                <a:solidFill>
                  <a:schemeClr val="tx1"/>
                </a:solidFill>
                <a:effectLst/>
                <a:uLnTx/>
                <a:uFillTx/>
                <a:latin typeface="+mj-lt"/>
                <a:ea typeface="+mj-ea"/>
                <a:cs typeface="+mj-cs"/>
              </a:rPr>
              <a:t>Implementation: </a:t>
            </a:r>
            <a:br>
              <a:rPr kumimoji="0" lang="en-US" sz="8000" b="0" i="0" u="none" strike="noStrike" kern="1200" cap="none" spc="0" normalizeH="0" baseline="0" noProof="0" dirty="0" smtClean="0">
                <a:ln>
                  <a:noFill/>
                </a:ln>
                <a:solidFill>
                  <a:schemeClr val="tx1"/>
                </a:solidFill>
                <a:effectLst/>
                <a:uLnTx/>
                <a:uFillTx/>
                <a:latin typeface="+mj-lt"/>
                <a:ea typeface="+mj-ea"/>
                <a:cs typeface="+mj-cs"/>
              </a:rPr>
            </a:br>
            <a:r>
              <a:rPr kumimoji="0" lang="en-US" sz="8000" b="0" i="0" u="none" strike="noStrike" kern="1200" cap="none" spc="0" normalizeH="0" baseline="0" noProof="0" dirty="0" smtClean="0">
                <a:ln>
                  <a:noFill/>
                </a:ln>
                <a:solidFill>
                  <a:schemeClr val="tx1"/>
                </a:solidFill>
                <a:effectLst/>
                <a:uLnTx/>
                <a:uFillTx/>
                <a:latin typeface="+mj-lt"/>
                <a:ea typeface="+mj-ea"/>
                <a:cs typeface="+mj-cs"/>
              </a:rPr>
              <a:t>I made several modifications to the lesson to make it more accessible and easier to understand for my students.</a:t>
            </a:r>
            <a:br>
              <a:rPr kumimoji="0" lang="en-US" sz="8000" b="0" i="0" u="none" strike="noStrike" kern="1200" cap="none" spc="0" normalizeH="0" baseline="0" noProof="0" dirty="0" smtClean="0">
                <a:ln>
                  <a:noFill/>
                </a:ln>
                <a:solidFill>
                  <a:schemeClr val="tx1"/>
                </a:solidFill>
                <a:effectLst/>
                <a:uLnTx/>
                <a:uFillTx/>
                <a:latin typeface="+mj-lt"/>
                <a:ea typeface="+mj-ea"/>
                <a:cs typeface="+mj-cs"/>
              </a:rPr>
            </a:br>
            <a:r>
              <a:rPr kumimoji="0" lang="en-US" sz="5300" b="0" i="0" u="none" strike="noStrike" kern="1200" cap="none" spc="0" normalizeH="0" baseline="0" noProof="0" dirty="0" smtClean="0">
                <a:ln>
                  <a:noFill/>
                </a:ln>
                <a:solidFill>
                  <a:schemeClr val="tx1"/>
                </a:solidFill>
                <a:effectLst/>
                <a:uLnTx/>
                <a:uFillTx/>
                <a:latin typeface="+mj-lt"/>
                <a:ea typeface="+mj-ea"/>
                <a:cs typeface="+mj-cs"/>
              </a:rPr>
              <a:t/>
            </a:r>
            <a:br>
              <a:rPr kumimoji="0" lang="en-US" sz="53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upload.wikimedia.org/wikipedia/commons/1/14/Ireland-AtlanticOceanwithAranIsland.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graphicFrame>
        <p:nvGraphicFramePr>
          <p:cNvPr id="8" name="Object 7"/>
          <p:cNvGraphicFramePr>
            <a:graphicFrameLocks noChangeAspect="1"/>
          </p:cNvGraphicFramePr>
          <p:nvPr/>
        </p:nvGraphicFramePr>
        <p:xfrm>
          <a:off x="304800" y="-1"/>
          <a:ext cx="4419600" cy="6858001"/>
        </p:xfrm>
        <a:graphic>
          <a:graphicData uri="http://schemas.openxmlformats.org/presentationml/2006/ole">
            <p:oleObj spid="_x0000_s19460" name="Document" r:id="rId5" imgW="5741226" imgH="9583515" progId="Word.Document.12">
              <p:embed/>
            </p:oleObj>
          </a:graphicData>
        </a:graphic>
      </p:graphicFrame>
      <p:graphicFrame>
        <p:nvGraphicFramePr>
          <p:cNvPr id="9" name="Table 8"/>
          <p:cNvGraphicFramePr>
            <a:graphicFrameLocks noGrp="1"/>
          </p:cNvGraphicFramePr>
          <p:nvPr/>
        </p:nvGraphicFramePr>
        <p:xfrm>
          <a:off x="4800600" y="228600"/>
          <a:ext cx="4343400" cy="1129370"/>
        </p:xfrm>
        <a:graphic>
          <a:graphicData uri="http://schemas.openxmlformats.org/drawingml/2006/table">
            <a:tbl>
              <a:tblPr/>
              <a:tblGrid>
                <a:gridCol w="676894"/>
                <a:gridCol w="1198666"/>
                <a:gridCol w="1233920"/>
                <a:gridCol w="1233920"/>
              </a:tblGrid>
              <a:tr h="154010">
                <a:tc>
                  <a:txBody>
                    <a:bodyPr/>
                    <a:lstStyle/>
                    <a:p>
                      <a:pPr marL="0" marR="0" algn="l">
                        <a:spcBef>
                          <a:spcPts val="0"/>
                        </a:spcBef>
                        <a:spcAft>
                          <a:spcPts val="0"/>
                        </a:spcAft>
                      </a:pPr>
                      <a:endParaRPr lang="en-US" sz="800">
                        <a:latin typeface="Comic Sans MS"/>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800">
                          <a:latin typeface="Comic Sans MS"/>
                          <a:ea typeface="Times New Roman"/>
                        </a:rPr>
                        <a:t>Variable 1 – </a:t>
                      </a:r>
                      <a:endParaRPr lang="en-US" sz="9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800">
                          <a:latin typeface="Comic Sans MS"/>
                          <a:ea typeface="Times New Roman"/>
                        </a:rPr>
                        <a:t>Variable 2 – </a:t>
                      </a:r>
                      <a:endParaRPr lang="en-US" sz="9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800">
                          <a:latin typeface="Comic Sans MS"/>
                          <a:ea typeface="Times New Roman"/>
                        </a:rPr>
                        <a:t>Variable 3 - </a:t>
                      </a:r>
                      <a:endParaRPr lang="en-US" sz="9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881">
                <a:tc>
                  <a:txBody>
                    <a:bodyPr/>
                    <a:lstStyle/>
                    <a:p>
                      <a:pPr marL="0" marR="0" algn="ctr">
                        <a:spcBef>
                          <a:spcPts val="0"/>
                        </a:spcBef>
                        <a:spcAft>
                          <a:spcPts val="0"/>
                        </a:spcAft>
                      </a:pPr>
                      <a:r>
                        <a:rPr lang="en-US" sz="800">
                          <a:latin typeface="Comic Sans MS"/>
                          <a:ea typeface="Times New Roman"/>
                        </a:rPr>
                        <a:t>Prediction – </a:t>
                      </a:r>
                      <a:endParaRPr lang="en-US" sz="900">
                        <a:latin typeface="Times New Roman"/>
                        <a:ea typeface="Times New Roman"/>
                      </a:endParaRPr>
                    </a:p>
                    <a:p>
                      <a:pPr marL="0" marR="0" algn="ctr">
                        <a:spcBef>
                          <a:spcPts val="0"/>
                        </a:spcBef>
                        <a:spcAft>
                          <a:spcPts val="0"/>
                        </a:spcAft>
                      </a:pPr>
                      <a:r>
                        <a:rPr lang="en-US" sz="800">
                          <a:latin typeface="Comic Sans MS"/>
                          <a:ea typeface="Times New Roman"/>
                        </a:rPr>
                        <a:t>Sink or float?</a:t>
                      </a:r>
                      <a:endParaRPr lang="en-US" sz="9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Comic Sans MS"/>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Comic Sans MS"/>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Comic Sans MS"/>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508">
                <a:tc>
                  <a:txBody>
                    <a:bodyPr/>
                    <a:lstStyle/>
                    <a:p>
                      <a:pPr marL="0" marR="0" algn="ctr">
                        <a:spcBef>
                          <a:spcPts val="0"/>
                        </a:spcBef>
                        <a:spcAft>
                          <a:spcPts val="0"/>
                        </a:spcAft>
                      </a:pPr>
                      <a:r>
                        <a:rPr lang="en-US" sz="800">
                          <a:latin typeface="Comic Sans MS"/>
                          <a:ea typeface="Times New Roman"/>
                        </a:rPr>
                        <a:t>Explanation – </a:t>
                      </a:r>
                      <a:endParaRPr lang="en-US" sz="900">
                        <a:latin typeface="Times New Roman"/>
                        <a:ea typeface="Times New Roman"/>
                      </a:endParaRPr>
                    </a:p>
                    <a:p>
                      <a:pPr marL="0" marR="0" algn="ctr">
                        <a:spcBef>
                          <a:spcPts val="0"/>
                        </a:spcBef>
                        <a:spcAft>
                          <a:spcPts val="0"/>
                        </a:spcAft>
                      </a:pPr>
                      <a:r>
                        <a:rPr lang="en-US" sz="800">
                          <a:latin typeface="Comic Sans MS"/>
                          <a:ea typeface="Times New Roman"/>
                        </a:rPr>
                        <a:t>Why will it sink </a:t>
                      </a:r>
                      <a:endParaRPr lang="en-US" sz="900">
                        <a:latin typeface="Times New Roman"/>
                        <a:ea typeface="Times New Roman"/>
                      </a:endParaRPr>
                    </a:p>
                    <a:p>
                      <a:pPr marL="0" marR="0" algn="ctr">
                        <a:spcBef>
                          <a:spcPts val="0"/>
                        </a:spcBef>
                        <a:spcAft>
                          <a:spcPts val="0"/>
                        </a:spcAft>
                      </a:pPr>
                      <a:r>
                        <a:rPr lang="en-US" sz="800">
                          <a:latin typeface="Comic Sans MS"/>
                          <a:ea typeface="Times New Roman"/>
                        </a:rPr>
                        <a:t>or float?</a:t>
                      </a:r>
                      <a:endParaRPr lang="en-US" sz="900">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Comic Sans MS"/>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Comic Sans MS"/>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Comic Sans MS"/>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461" name="Rectangle 5"/>
          <p:cNvSpPr>
            <a:spLocks noChangeArrowheads="1"/>
          </p:cNvSpPr>
          <p:nvPr/>
        </p:nvSpPr>
        <p:spPr bwMode="auto">
          <a:xfrm>
            <a:off x="4800600" y="-25315"/>
            <a:ext cx="43434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BoldMT" charset="0"/>
              </a:rPr>
              <a:t>Table 1.1. </a:t>
            </a:r>
            <a:r>
              <a:rPr kumimoji="0" lang="en-US" sz="900" b="0" i="0" u="none" strike="noStrike" cap="none" normalizeH="0" baseline="0" smtClean="0">
                <a:ln>
                  <a:noFill/>
                </a:ln>
                <a:solidFill>
                  <a:schemeClr val="tx1"/>
                </a:solidFill>
                <a:effectLst/>
                <a:latin typeface="Arial" pitchFamily="34" charset="0"/>
                <a:ea typeface="Times New Roman" pitchFamily="18" charset="0"/>
                <a:cs typeface="ArialMT" charset="0"/>
              </a:rPr>
              <a:t>Table of variables affecting soda can buoyancy.</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Table 10"/>
          <p:cNvGraphicFramePr>
            <a:graphicFrameLocks noGrp="1"/>
          </p:cNvGraphicFramePr>
          <p:nvPr/>
        </p:nvGraphicFramePr>
        <p:xfrm>
          <a:off x="4800600" y="1600200"/>
          <a:ext cx="4343400" cy="2847705"/>
        </p:xfrm>
        <a:graphic>
          <a:graphicData uri="http://schemas.openxmlformats.org/drawingml/2006/table">
            <a:tbl>
              <a:tblPr/>
              <a:tblGrid>
                <a:gridCol w="346924"/>
                <a:gridCol w="497061"/>
                <a:gridCol w="497061"/>
                <a:gridCol w="497452"/>
                <a:gridCol w="635045"/>
                <a:gridCol w="635045"/>
                <a:gridCol w="388084"/>
                <a:gridCol w="423364"/>
                <a:gridCol w="423364"/>
              </a:tblGrid>
              <a:tr h="460356">
                <a:tc>
                  <a:txBody>
                    <a:bodyPr/>
                    <a:lstStyle/>
                    <a:p>
                      <a:pPr marL="0" marR="0" algn="ctr">
                        <a:spcBef>
                          <a:spcPts val="0"/>
                        </a:spcBef>
                        <a:spcAft>
                          <a:spcPts val="0"/>
                        </a:spcAft>
                      </a:pPr>
                      <a:r>
                        <a:rPr lang="en-US" sz="800" b="1">
                          <a:latin typeface="Comic Sans MS"/>
                          <a:ea typeface="Times New Roman"/>
                        </a:rPr>
                        <a:t>Soda type</a:t>
                      </a: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Comic Sans MS"/>
                          <a:ea typeface="Times New Roman"/>
                        </a:rPr>
                        <a:t>Variable 1-</a:t>
                      </a: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ctr">
                        <a:spcBef>
                          <a:spcPts val="0"/>
                        </a:spcBef>
                        <a:spcAft>
                          <a:spcPts val="0"/>
                        </a:spcAft>
                      </a:pPr>
                      <a:r>
                        <a:rPr lang="en-US" sz="800" b="1">
                          <a:latin typeface="Comic Sans MS"/>
                          <a:ea typeface="Times New Roman"/>
                        </a:rPr>
                        <a:t>Variable 2-</a:t>
                      </a: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Comic Sans MS"/>
                          <a:ea typeface="Times New Roman"/>
                        </a:rPr>
                        <a:t>Variable 3-</a:t>
                      </a: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Comic Sans MS"/>
                          <a:ea typeface="Times New Roman"/>
                        </a:rPr>
                        <a:t>Prediction: </a:t>
                      </a:r>
                      <a:endParaRPr lang="en-US" sz="900">
                        <a:latin typeface="Times New Roman"/>
                        <a:ea typeface="Times New Roman"/>
                      </a:endParaRPr>
                    </a:p>
                    <a:p>
                      <a:pPr marL="0" marR="0" algn="ctr">
                        <a:spcBef>
                          <a:spcPts val="0"/>
                        </a:spcBef>
                        <a:spcAft>
                          <a:spcPts val="0"/>
                        </a:spcAft>
                      </a:pPr>
                      <a:r>
                        <a:rPr lang="en-US" sz="800" b="1">
                          <a:latin typeface="Comic Sans MS"/>
                          <a:ea typeface="Times New Roman"/>
                        </a:rPr>
                        <a:t>Sink or float?</a:t>
                      </a: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Comic Sans MS"/>
                          <a:ea typeface="Times New Roman"/>
                        </a:rPr>
                        <a:t>Observation: </a:t>
                      </a:r>
                      <a:endParaRPr lang="en-US" sz="900">
                        <a:latin typeface="Times New Roman"/>
                        <a:ea typeface="Times New Roman"/>
                      </a:endParaRPr>
                    </a:p>
                    <a:p>
                      <a:pPr marL="0" marR="0" algn="ctr">
                        <a:spcBef>
                          <a:spcPts val="0"/>
                        </a:spcBef>
                        <a:spcAft>
                          <a:spcPts val="0"/>
                        </a:spcAft>
                      </a:pPr>
                      <a:r>
                        <a:rPr lang="en-US" sz="800" b="1">
                          <a:latin typeface="Comic Sans MS"/>
                          <a:ea typeface="Times New Roman"/>
                        </a:rPr>
                        <a:t>Sink or float?</a:t>
                      </a: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Comic Sans MS"/>
                          <a:ea typeface="Times New Roman"/>
                        </a:rPr>
                        <a:t>Mass </a:t>
                      </a:r>
                      <a:endParaRPr lang="en-US" sz="900">
                        <a:latin typeface="Times New Roman"/>
                        <a:ea typeface="Times New Roman"/>
                      </a:endParaRPr>
                    </a:p>
                    <a:p>
                      <a:pPr marL="0" marR="0" algn="ctr">
                        <a:spcBef>
                          <a:spcPts val="0"/>
                        </a:spcBef>
                        <a:spcAft>
                          <a:spcPts val="0"/>
                        </a:spcAft>
                      </a:pPr>
                      <a:r>
                        <a:rPr lang="en-US" sz="800" b="1">
                          <a:latin typeface="Comic Sans MS"/>
                          <a:ea typeface="Times New Roman"/>
                        </a:rPr>
                        <a:t>(g)</a:t>
                      </a: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latin typeface="Comic Sans MS"/>
                          <a:ea typeface="Times New Roman"/>
                        </a:rPr>
                        <a:t>Volume (ml)</a:t>
                      </a: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800" b="1">
                          <a:latin typeface="Comic Sans MS"/>
                          <a:ea typeface="Times New Roman"/>
                        </a:rPr>
                        <a:t>Density</a:t>
                      </a:r>
                      <a:endParaRPr lang="en-US" sz="900">
                        <a:latin typeface="Times New Roman"/>
                        <a:ea typeface="Times New Roman"/>
                      </a:endParaRPr>
                    </a:p>
                    <a:p>
                      <a:pPr marL="0" marR="0" algn="l">
                        <a:spcBef>
                          <a:spcPts val="0"/>
                        </a:spcBef>
                        <a:spcAft>
                          <a:spcPts val="0"/>
                        </a:spcAft>
                      </a:pPr>
                      <a:r>
                        <a:rPr lang="en-US" sz="800" b="1">
                          <a:latin typeface="Comic Sans MS"/>
                          <a:ea typeface="Times New Roman"/>
                        </a:rPr>
                        <a:t>(g/ml)</a:t>
                      </a: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005">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005">
                <a:tc>
                  <a:txBody>
                    <a:bodyPr/>
                    <a:lstStyle/>
                    <a:p>
                      <a:pPr marL="0" marR="0" algn="ctr">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005">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005">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005">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dirty="0">
                        <a:latin typeface="Times New Roman"/>
                        <a:ea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462" name="Rectangle 6"/>
          <p:cNvSpPr>
            <a:spLocks noChangeArrowheads="1"/>
          </p:cNvSpPr>
          <p:nvPr/>
        </p:nvSpPr>
        <p:spPr bwMode="auto">
          <a:xfrm>
            <a:off x="4800600" y="1371600"/>
            <a:ext cx="43434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BoldMT" charset="0"/>
              </a:rPr>
              <a:t> Table 1.2. </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ArialMT" charset="0"/>
              </a:rPr>
              <a:t>Soda can buoyancy experiment variables, predictions, observations.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5" name="Rectangle 9"/>
          <p:cNvSpPr>
            <a:spLocks noChangeArrowheads="1"/>
          </p:cNvSpPr>
          <p:nvPr/>
        </p:nvSpPr>
        <p:spPr bwMode="auto">
          <a:xfrm>
            <a:off x="4419600" y="4495800"/>
            <a:ext cx="4724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Analysis: </a:t>
            </a:r>
            <a:r>
              <a:rPr kumimoji="0" lang="en-US" sz="900" b="0" i="0" u="none" strike="noStrike" cap="none" normalizeH="0" baseline="0" dirty="0" smtClean="0">
                <a:ln>
                  <a:noFill/>
                </a:ln>
                <a:solidFill>
                  <a:srgbClr val="3B3B3B"/>
                </a:solidFill>
                <a:effectLst/>
                <a:latin typeface="Comic Sans MS" pitchFamily="66" charset="0"/>
                <a:ea typeface="Times New Roman" pitchFamily="18" charset="0"/>
                <a:cs typeface="Arial" pitchFamily="34" charset="0"/>
              </a:rPr>
              <a:t>Based on your observations and data of your soda cans sinking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3B3B3B"/>
                </a:solidFill>
                <a:effectLst/>
                <a:latin typeface="Comic Sans MS" pitchFamily="66" charset="0"/>
                <a:ea typeface="Times New Roman" pitchFamily="18" charset="0"/>
                <a:cs typeface="Arial" pitchFamily="34" charset="0"/>
              </a:rPr>
              <a:t>floating (buoyancy), think how the variables you chose affected sinking and floating.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3B3B3B"/>
                </a:solidFill>
                <a:effectLst/>
                <a:latin typeface="Comic Sans MS" pitchFamily="66" charset="0"/>
                <a:ea typeface="Times New Roman" pitchFamily="18" charset="0"/>
                <a:cs typeface="Arial" pitchFamily="34" charset="0"/>
              </a:rPr>
              <a:t>Record your thinking below.</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Variable 1 _______________ Effect on buoyancy ________________________</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Variable 2 _______________ Effect on buoyancy _______________________</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Variable 3 _______________ Effect on buoyancy _______________________</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6" name="Rectangle 10"/>
          <p:cNvSpPr>
            <a:spLocks noChangeArrowheads="1"/>
          </p:cNvSpPr>
          <p:nvPr/>
        </p:nvSpPr>
        <p:spPr bwMode="auto">
          <a:xfrm>
            <a:off x="4419600" y="5575510"/>
            <a:ext cx="4724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Conclusion:</a:t>
            </a:r>
            <a:r>
              <a:rPr kumimoji="0" lang="en-US" sz="9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 What is the main cause of whether a soda can floats or not? ___________________________________________</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___________________________________________</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Why do you think this?</a:t>
            </a:r>
            <a:r>
              <a:rPr kumimoji="0" lang="en-US" sz="900" b="1"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_____________________________________________</a:t>
            </a:r>
            <a:endParaRPr kumimoji="0" lang="en-U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Comic Sans MS" pitchFamily="66" charset="0"/>
                <a:ea typeface="Times New Roman" pitchFamily="18" charset="0"/>
                <a:cs typeface="Arial" pitchFamily="34" charset="0"/>
              </a:rPr>
              <a:t>What did you learn from this experiment?   ______________________________________________________________</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upload.wikimedia.org/wikipedia/commons/1/14/Ireland-AtlanticOceanwithAranIsland.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graphicFrame>
        <p:nvGraphicFramePr>
          <p:cNvPr id="24581" name="Object 5"/>
          <p:cNvGraphicFramePr>
            <a:graphicFrameLocks noChangeAspect="1"/>
          </p:cNvGraphicFramePr>
          <p:nvPr/>
        </p:nvGraphicFramePr>
        <p:xfrm>
          <a:off x="228599" y="228601"/>
          <a:ext cx="4552413" cy="6467358"/>
        </p:xfrm>
        <a:graphic>
          <a:graphicData uri="http://schemas.openxmlformats.org/presentationml/2006/ole">
            <p:oleObj spid="_x0000_s24581" name="Acrobat Document" r:id="rId5" imgW="4914810" imgH="6981735" progId="AcroExch.Document.7">
              <p:embed/>
            </p:oleObj>
          </a:graphicData>
        </a:graphic>
      </p:graphicFrame>
      <p:sp>
        <p:nvSpPr>
          <p:cNvPr id="4" name="TextBox 3"/>
          <p:cNvSpPr txBox="1"/>
          <p:nvPr/>
        </p:nvSpPr>
        <p:spPr>
          <a:xfrm>
            <a:off x="5181600" y="1066800"/>
            <a:ext cx="3657600" cy="1754326"/>
          </a:xfrm>
          <a:prstGeom prst="rect">
            <a:avLst/>
          </a:prstGeom>
          <a:noFill/>
        </p:spPr>
        <p:txBody>
          <a:bodyPr wrap="square" rtlCol="0">
            <a:spAutoFit/>
          </a:bodyPr>
          <a:lstStyle/>
          <a:p>
            <a:pPr algn="ctr"/>
            <a:r>
              <a:rPr lang="en-US" dirty="0" smtClean="0"/>
              <a:t>Most Visited</a:t>
            </a:r>
          </a:p>
          <a:p>
            <a:r>
              <a:rPr lang="en-US" dirty="0" smtClean="0"/>
              <a:t>Students spent most of their time in Investigation portion of the Phase Diagram probably because that’s the way I set up and taught the lesson.</a:t>
            </a:r>
          </a:p>
          <a:p>
            <a:endParaRPr lang="en-US" dirty="0"/>
          </a:p>
        </p:txBody>
      </p:sp>
      <p:sp>
        <p:nvSpPr>
          <p:cNvPr id="5" name="TextBox 4"/>
          <p:cNvSpPr txBox="1"/>
          <p:nvPr/>
        </p:nvSpPr>
        <p:spPr>
          <a:xfrm>
            <a:off x="5410200" y="381000"/>
            <a:ext cx="3200400" cy="646331"/>
          </a:xfrm>
          <a:prstGeom prst="rect">
            <a:avLst/>
          </a:prstGeom>
          <a:noFill/>
        </p:spPr>
        <p:txBody>
          <a:bodyPr wrap="square" rtlCol="0">
            <a:spAutoFit/>
          </a:bodyPr>
          <a:lstStyle/>
          <a:p>
            <a:pPr algn="ctr"/>
            <a:r>
              <a:rPr lang="en-US" dirty="0" smtClean="0"/>
              <a:t>Phase Diagram</a:t>
            </a:r>
          </a:p>
          <a:p>
            <a:pPr algn="ctr"/>
            <a:endParaRPr lang="en-US" dirty="0"/>
          </a:p>
        </p:txBody>
      </p:sp>
      <p:sp>
        <p:nvSpPr>
          <p:cNvPr id="6" name="TextBox 5"/>
          <p:cNvSpPr txBox="1"/>
          <p:nvPr/>
        </p:nvSpPr>
        <p:spPr>
          <a:xfrm>
            <a:off x="5257800" y="3200400"/>
            <a:ext cx="3657600" cy="2585323"/>
          </a:xfrm>
          <a:prstGeom prst="rect">
            <a:avLst/>
          </a:prstGeom>
          <a:noFill/>
        </p:spPr>
        <p:txBody>
          <a:bodyPr wrap="square" rtlCol="0">
            <a:spAutoFit/>
          </a:bodyPr>
          <a:lstStyle/>
          <a:p>
            <a:pPr algn="ctr"/>
            <a:r>
              <a:rPr lang="en-US" dirty="0" smtClean="0"/>
              <a:t>Least Visited</a:t>
            </a:r>
          </a:p>
          <a:p>
            <a:r>
              <a:rPr lang="en-US" dirty="0" smtClean="0"/>
              <a:t>The initiation Phase was the least visited part of the diagram. Again, this was probably by design, but once the students got into the lab they became very focused on the task with little need to go back to build additional interest.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upload.wikimedia.org/wikipedia/commons/1/14/Ireland-AtlanticOceanwithAranIsland.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graphicFrame>
        <p:nvGraphicFramePr>
          <p:cNvPr id="24581" name="Object 5"/>
          <p:cNvGraphicFramePr>
            <a:graphicFrameLocks noChangeAspect="1"/>
          </p:cNvGraphicFramePr>
          <p:nvPr/>
        </p:nvGraphicFramePr>
        <p:xfrm>
          <a:off x="228599" y="228601"/>
          <a:ext cx="4552413" cy="6467358"/>
        </p:xfrm>
        <a:graphic>
          <a:graphicData uri="http://schemas.openxmlformats.org/presentationml/2006/ole">
            <p:oleObj spid="_x0000_s25602" name="Acrobat Document" r:id="rId5" imgW="4914810" imgH="6981735" progId="AcroExch.Document.7">
              <p:embed/>
            </p:oleObj>
          </a:graphicData>
        </a:graphic>
      </p:graphicFrame>
      <p:sp>
        <p:nvSpPr>
          <p:cNvPr id="4" name="TextBox 3"/>
          <p:cNvSpPr txBox="1"/>
          <p:nvPr/>
        </p:nvSpPr>
        <p:spPr>
          <a:xfrm>
            <a:off x="5181600" y="228600"/>
            <a:ext cx="3657600" cy="3693319"/>
          </a:xfrm>
          <a:prstGeom prst="rect">
            <a:avLst/>
          </a:prstGeom>
          <a:noFill/>
        </p:spPr>
        <p:txBody>
          <a:bodyPr wrap="square" rtlCol="0">
            <a:spAutoFit/>
          </a:bodyPr>
          <a:lstStyle/>
          <a:p>
            <a:pPr algn="ctr"/>
            <a:r>
              <a:rPr lang="en-US" dirty="0" smtClean="0"/>
              <a:t>Student Thought Processes</a:t>
            </a:r>
          </a:p>
          <a:p>
            <a:pPr algn="ctr"/>
            <a:r>
              <a:rPr lang="en-US" dirty="0" smtClean="0"/>
              <a:t>My students are very much “doers”. They want to get into the experiment and do it. In previous labs I attempted to get them to write portions of the procedures and they really struggled with it. In addition, getting in-depth, meaningful Interpretation was and has been a struggle because of their limited experience with hands on learning. Baby steps </a:t>
            </a:r>
            <a:r>
              <a:rPr lang="en-US" dirty="0" smtClean="0">
                <a:sym typeface="Wingdings" pitchFamily="2" charset="2"/>
              </a:rPr>
              <a:t></a:t>
            </a:r>
            <a:r>
              <a:rPr lang="en-US" dirty="0" smtClean="0"/>
              <a:t> </a:t>
            </a:r>
          </a:p>
          <a:p>
            <a:endParaRPr lang="en-US" dirty="0"/>
          </a:p>
        </p:txBody>
      </p:sp>
      <p:sp>
        <p:nvSpPr>
          <p:cNvPr id="6" name="TextBox 5"/>
          <p:cNvSpPr txBox="1"/>
          <p:nvPr/>
        </p:nvSpPr>
        <p:spPr>
          <a:xfrm>
            <a:off x="5257800" y="4267200"/>
            <a:ext cx="3657600" cy="2308324"/>
          </a:xfrm>
          <a:prstGeom prst="rect">
            <a:avLst/>
          </a:prstGeom>
          <a:noFill/>
        </p:spPr>
        <p:txBody>
          <a:bodyPr wrap="square" rtlCol="0">
            <a:spAutoFit/>
          </a:bodyPr>
          <a:lstStyle/>
          <a:p>
            <a:pPr algn="ctr"/>
            <a:r>
              <a:rPr lang="en-US" dirty="0" smtClean="0">
                <a:solidFill>
                  <a:schemeClr val="bg1"/>
                </a:solidFill>
              </a:rPr>
              <a:t>Teacher Guidance</a:t>
            </a:r>
          </a:p>
          <a:p>
            <a:r>
              <a:rPr lang="en-US" dirty="0" smtClean="0">
                <a:solidFill>
                  <a:schemeClr val="bg1"/>
                </a:solidFill>
              </a:rPr>
              <a:t>I’m feeling better in my abilities to guide them through all phases as I get more comfortable with the model. I’ll keep trying to put more opportunities for true inquiry in as we all become more proficient.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upload.wikimedia.org/wikipedia/commons/1/14/Ireland-AtlanticOceanwithAranIslan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Box 2"/>
          <p:cNvSpPr txBox="1"/>
          <p:nvPr/>
        </p:nvSpPr>
        <p:spPr>
          <a:xfrm>
            <a:off x="2819400" y="228600"/>
            <a:ext cx="3124200" cy="707886"/>
          </a:xfrm>
          <a:prstGeom prst="rect">
            <a:avLst/>
          </a:prstGeom>
          <a:noFill/>
        </p:spPr>
        <p:txBody>
          <a:bodyPr wrap="square" rtlCol="0">
            <a:spAutoFit/>
          </a:bodyPr>
          <a:lstStyle/>
          <a:p>
            <a:r>
              <a:rPr lang="en-US" sz="4000" dirty="0" smtClean="0"/>
              <a:t>TSI Pedagogy</a:t>
            </a:r>
            <a:endParaRPr lang="en-US" sz="4000" dirty="0"/>
          </a:p>
        </p:txBody>
      </p:sp>
      <p:sp>
        <p:nvSpPr>
          <p:cNvPr id="4" name="TextBox 3"/>
          <p:cNvSpPr txBox="1"/>
          <p:nvPr/>
        </p:nvSpPr>
        <p:spPr>
          <a:xfrm>
            <a:off x="0" y="2362200"/>
            <a:ext cx="5943600" cy="1200329"/>
          </a:xfrm>
          <a:prstGeom prst="rect">
            <a:avLst/>
          </a:prstGeom>
          <a:noFill/>
        </p:spPr>
        <p:txBody>
          <a:bodyPr wrap="square" rtlCol="0">
            <a:spAutoFit/>
          </a:bodyPr>
          <a:lstStyle/>
          <a:p>
            <a:pPr algn="ctr"/>
            <a:r>
              <a:rPr lang="en-US" dirty="0" smtClean="0"/>
              <a:t>Curiosity</a:t>
            </a:r>
          </a:p>
          <a:p>
            <a:pPr algn="ctr"/>
            <a:r>
              <a:rPr lang="en-US" dirty="0" smtClean="0"/>
              <a:t>My Anticipatory Set had my students explore and explain why some things float and some things sink, as well as inserting the ocean into the activity.</a:t>
            </a:r>
            <a:endParaRPr lang="en-US" dirty="0"/>
          </a:p>
        </p:txBody>
      </p:sp>
      <p:sp>
        <p:nvSpPr>
          <p:cNvPr id="7" name="TextBox 6"/>
          <p:cNvSpPr txBox="1"/>
          <p:nvPr/>
        </p:nvSpPr>
        <p:spPr>
          <a:xfrm>
            <a:off x="0" y="1676400"/>
            <a:ext cx="5943600" cy="646331"/>
          </a:xfrm>
          <a:prstGeom prst="rect">
            <a:avLst/>
          </a:prstGeom>
          <a:noFill/>
        </p:spPr>
        <p:txBody>
          <a:bodyPr wrap="square" rtlCol="0">
            <a:spAutoFit/>
          </a:bodyPr>
          <a:lstStyle/>
          <a:p>
            <a:pPr algn="ctr"/>
            <a:r>
              <a:rPr lang="en-US" dirty="0" smtClean="0">
                <a:solidFill>
                  <a:schemeClr val="bg1"/>
                </a:solidFill>
              </a:rPr>
              <a:t>Experimentation</a:t>
            </a:r>
          </a:p>
          <a:p>
            <a:pPr algn="ctr"/>
            <a:r>
              <a:rPr lang="en-US" dirty="0" smtClean="0">
                <a:solidFill>
                  <a:schemeClr val="bg1"/>
                </a:solidFill>
              </a:rPr>
              <a:t>Lots of opportunities to test predictions and hypotheses</a:t>
            </a:r>
            <a:endParaRPr lang="en-US" dirty="0">
              <a:solidFill>
                <a:schemeClr val="bg1"/>
              </a:solidFill>
            </a:endParaRPr>
          </a:p>
        </p:txBody>
      </p:sp>
      <p:sp>
        <p:nvSpPr>
          <p:cNvPr id="8" name="TextBox 7"/>
          <p:cNvSpPr txBox="1"/>
          <p:nvPr/>
        </p:nvSpPr>
        <p:spPr>
          <a:xfrm>
            <a:off x="0" y="3581400"/>
            <a:ext cx="5943600" cy="923330"/>
          </a:xfrm>
          <a:prstGeom prst="rect">
            <a:avLst/>
          </a:prstGeom>
          <a:noFill/>
        </p:spPr>
        <p:txBody>
          <a:bodyPr wrap="square" rtlCol="0">
            <a:spAutoFit/>
          </a:bodyPr>
          <a:lstStyle/>
          <a:p>
            <a:pPr algn="ctr"/>
            <a:r>
              <a:rPr lang="en-US" dirty="0" smtClean="0">
                <a:solidFill>
                  <a:schemeClr val="bg1"/>
                </a:solidFill>
              </a:rPr>
              <a:t>Replication</a:t>
            </a:r>
          </a:p>
          <a:p>
            <a:pPr algn="ctr"/>
            <a:r>
              <a:rPr lang="en-US" dirty="0" smtClean="0">
                <a:solidFill>
                  <a:schemeClr val="bg1"/>
                </a:solidFill>
              </a:rPr>
              <a:t>Students had to repeat the same process for each of the five sodas.</a:t>
            </a:r>
            <a:endParaRPr lang="en-US" dirty="0">
              <a:solidFill>
                <a:schemeClr val="bg1"/>
              </a:solidFill>
            </a:endParaRPr>
          </a:p>
        </p:txBody>
      </p:sp>
      <p:sp>
        <p:nvSpPr>
          <p:cNvPr id="9" name="TextBox 8"/>
          <p:cNvSpPr txBox="1"/>
          <p:nvPr/>
        </p:nvSpPr>
        <p:spPr>
          <a:xfrm>
            <a:off x="0" y="4495800"/>
            <a:ext cx="5867400" cy="1200329"/>
          </a:xfrm>
          <a:prstGeom prst="rect">
            <a:avLst/>
          </a:prstGeom>
          <a:noFill/>
        </p:spPr>
        <p:txBody>
          <a:bodyPr wrap="square" rtlCol="0">
            <a:spAutoFit/>
          </a:bodyPr>
          <a:lstStyle/>
          <a:p>
            <a:pPr algn="ctr"/>
            <a:r>
              <a:rPr lang="en-US" dirty="0" smtClean="0"/>
              <a:t>Induction</a:t>
            </a:r>
          </a:p>
          <a:p>
            <a:pPr algn="ctr"/>
            <a:r>
              <a:rPr lang="en-US" dirty="0" smtClean="0"/>
              <a:t>Students examined ingredients and characteristics of each soda to try to determine a hypothesis for why some sodas float and some sink.</a:t>
            </a:r>
            <a:endParaRPr lang="en-US" dirty="0"/>
          </a:p>
        </p:txBody>
      </p:sp>
      <p:sp>
        <p:nvSpPr>
          <p:cNvPr id="10" name="TextBox 9"/>
          <p:cNvSpPr txBox="1"/>
          <p:nvPr/>
        </p:nvSpPr>
        <p:spPr>
          <a:xfrm>
            <a:off x="0" y="5715000"/>
            <a:ext cx="5791200" cy="923330"/>
          </a:xfrm>
          <a:prstGeom prst="rect">
            <a:avLst/>
          </a:prstGeom>
          <a:noFill/>
        </p:spPr>
        <p:txBody>
          <a:bodyPr wrap="square" rtlCol="0">
            <a:spAutoFit/>
          </a:bodyPr>
          <a:lstStyle/>
          <a:p>
            <a:pPr algn="ctr"/>
            <a:r>
              <a:rPr lang="en-US" dirty="0" smtClean="0">
                <a:solidFill>
                  <a:schemeClr val="bg1"/>
                </a:solidFill>
              </a:rPr>
              <a:t>Deduction</a:t>
            </a:r>
          </a:p>
          <a:p>
            <a:pPr algn="ctr"/>
            <a:r>
              <a:rPr lang="en-US" dirty="0" smtClean="0">
                <a:solidFill>
                  <a:schemeClr val="bg1"/>
                </a:solidFill>
              </a:rPr>
              <a:t>Students  had to try to examine their data and determine why some sodas floated and some sank </a:t>
            </a:r>
            <a:endParaRPr lang="en-US" dirty="0">
              <a:solidFill>
                <a:schemeClr val="bg1"/>
              </a:solidFill>
            </a:endParaRPr>
          </a:p>
        </p:txBody>
      </p:sp>
      <p:sp>
        <p:nvSpPr>
          <p:cNvPr id="12" name="TextBox 11"/>
          <p:cNvSpPr txBox="1"/>
          <p:nvPr/>
        </p:nvSpPr>
        <p:spPr>
          <a:xfrm>
            <a:off x="0" y="1295400"/>
            <a:ext cx="5334000" cy="369332"/>
          </a:xfrm>
          <a:prstGeom prst="rect">
            <a:avLst/>
          </a:prstGeom>
          <a:noFill/>
        </p:spPr>
        <p:txBody>
          <a:bodyPr wrap="square" rtlCol="0">
            <a:spAutoFit/>
          </a:bodyPr>
          <a:lstStyle/>
          <a:p>
            <a:pPr algn="ctr"/>
            <a:r>
              <a:rPr lang="en-US" dirty="0" smtClean="0"/>
              <a:t>MODES OF INQUIRY</a:t>
            </a:r>
            <a:endParaRPr lang="en-US" dirty="0"/>
          </a:p>
        </p:txBody>
      </p:sp>
      <p:sp>
        <p:nvSpPr>
          <p:cNvPr id="13" name="TextBox 12"/>
          <p:cNvSpPr txBox="1"/>
          <p:nvPr/>
        </p:nvSpPr>
        <p:spPr>
          <a:xfrm>
            <a:off x="6477000" y="1447800"/>
            <a:ext cx="2133600" cy="369332"/>
          </a:xfrm>
          <a:prstGeom prst="rect">
            <a:avLst/>
          </a:prstGeom>
          <a:noFill/>
        </p:spPr>
        <p:txBody>
          <a:bodyPr wrap="square" rtlCol="0">
            <a:spAutoFit/>
          </a:bodyPr>
          <a:lstStyle/>
          <a:p>
            <a:pPr algn="ctr"/>
            <a:r>
              <a:rPr lang="en-US" dirty="0" smtClean="0">
                <a:solidFill>
                  <a:srgbClr val="FFFF00"/>
                </a:solidFill>
              </a:rPr>
              <a:t>TSI COMPONENTS</a:t>
            </a:r>
          </a:p>
        </p:txBody>
      </p:sp>
      <p:sp>
        <p:nvSpPr>
          <p:cNvPr id="15" name="TextBox 14"/>
          <p:cNvSpPr txBox="1"/>
          <p:nvPr/>
        </p:nvSpPr>
        <p:spPr>
          <a:xfrm>
            <a:off x="6096000" y="1981200"/>
            <a:ext cx="2895600" cy="4801314"/>
          </a:xfrm>
          <a:prstGeom prst="rect">
            <a:avLst/>
          </a:prstGeom>
          <a:noFill/>
        </p:spPr>
        <p:txBody>
          <a:bodyPr wrap="square" rtlCol="0">
            <a:spAutoFit/>
          </a:bodyPr>
          <a:lstStyle/>
          <a:p>
            <a:pPr>
              <a:buFont typeface="Arial" pitchFamily="34" charset="0"/>
              <a:buChar char="•"/>
            </a:pPr>
            <a:r>
              <a:rPr lang="en-US" dirty="0" smtClean="0">
                <a:solidFill>
                  <a:srgbClr val="FFFF00"/>
                </a:solidFill>
              </a:rPr>
              <a:t>Learning by Doing – This was a hands on experiment throughout</a:t>
            </a:r>
          </a:p>
          <a:p>
            <a:pPr>
              <a:buFont typeface="Arial" pitchFamily="34" charset="0"/>
              <a:buChar char="•"/>
            </a:pPr>
            <a:r>
              <a:rPr lang="en-US" dirty="0" smtClean="0">
                <a:solidFill>
                  <a:srgbClr val="FFFF00"/>
                </a:solidFill>
              </a:rPr>
              <a:t>Multiple Modes of Inquiry -  </a:t>
            </a:r>
            <a:r>
              <a:rPr lang="en-US" dirty="0">
                <a:solidFill>
                  <a:srgbClr val="FFFF00"/>
                </a:solidFill>
              </a:rPr>
              <a:t>I</a:t>
            </a:r>
            <a:r>
              <a:rPr lang="en-US" dirty="0" smtClean="0">
                <a:solidFill>
                  <a:srgbClr val="FFFF00"/>
                </a:solidFill>
              </a:rPr>
              <a:t>ncluded in the lesson</a:t>
            </a:r>
          </a:p>
          <a:p>
            <a:pPr>
              <a:buFont typeface="Arial" pitchFamily="34" charset="0"/>
              <a:buChar char="•"/>
            </a:pPr>
            <a:r>
              <a:rPr lang="en-US" dirty="0" smtClean="0">
                <a:solidFill>
                  <a:srgbClr val="FFFF00"/>
                </a:solidFill>
              </a:rPr>
              <a:t>Collaborative – Teacher provided some instruction and support and the students did the majority of the work in groups with their peers</a:t>
            </a:r>
          </a:p>
          <a:p>
            <a:pPr>
              <a:buFont typeface="Arial" pitchFamily="34" charset="0"/>
              <a:buChar char="•"/>
            </a:pPr>
            <a:r>
              <a:rPr lang="en-US" dirty="0" smtClean="0">
                <a:solidFill>
                  <a:srgbClr val="FFFF00"/>
                </a:solidFill>
              </a:rPr>
              <a:t>Discovery – An integral part of the lesson</a:t>
            </a:r>
          </a:p>
          <a:p>
            <a:pPr>
              <a:buFont typeface="Arial" pitchFamily="34" charset="0"/>
              <a:buChar char="•"/>
            </a:pPr>
            <a:r>
              <a:rPr lang="en-US" dirty="0" smtClean="0">
                <a:solidFill>
                  <a:srgbClr val="FFFF00"/>
                </a:solidFill>
              </a:rPr>
              <a:t>Previous Knowledge – Students had to access previous knowledge throughout the lesson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upload.wikimedia.org/wikipedia/commons/1/14/Ireland-AtlanticOceanwithAranIslan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Box 2"/>
          <p:cNvSpPr txBox="1"/>
          <p:nvPr/>
        </p:nvSpPr>
        <p:spPr>
          <a:xfrm>
            <a:off x="2819400" y="381000"/>
            <a:ext cx="3886200" cy="707886"/>
          </a:xfrm>
          <a:prstGeom prst="rect">
            <a:avLst/>
          </a:prstGeom>
          <a:noFill/>
        </p:spPr>
        <p:txBody>
          <a:bodyPr wrap="square" rtlCol="0">
            <a:spAutoFit/>
          </a:bodyPr>
          <a:lstStyle/>
          <a:p>
            <a:r>
              <a:rPr lang="en-US" sz="4000" dirty="0" smtClean="0"/>
              <a:t>Misconceptions</a:t>
            </a:r>
            <a:endParaRPr lang="en-US" sz="4000" dirty="0"/>
          </a:p>
        </p:txBody>
      </p:sp>
      <p:sp>
        <p:nvSpPr>
          <p:cNvPr id="4" name="TextBox 3"/>
          <p:cNvSpPr txBox="1"/>
          <p:nvPr/>
        </p:nvSpPr>
        <p:spPr>
          <a:xfrm>
            <a:off x="381000" y="1295400"/>
            <a:ext cx="7010400" cy="1477328"/>
          </a:xfrm>
          <a:prstGeom prst="rect">
            <a:avLst/>
          </a:prstGeom>
          <a:noFill/>
        </p:spPr>
        <p:txBody>
          <a:bodyPr wrap="square" rtlCol="0">
            <a:spAutoFit/>
          </a:bodyPr>
          <a:lstStyle/>
          <a:p>
            <a:r>
              <a:rPr lang="en-US" dirty="0" smtClean="0"/>
              <a:t>Some students thought since all the sodas were the same size and had the same materials in them (aluminum and soda) that they would all sink or float. I had to get them to really slow down and examine the differences in types of sodas, ingredients and shapes of cans to get them to think more deeply and differentiate between them.</a:t>
            </a:r>
            <a:endParaRPr lang="en-US" dirty="0"/>
          </a:p>
        </p:txBody>
      </p:sp>
      <p:sp>
        <p:nvSpPr>
          <p:cNvPr id="5" name="TextBox 4"/>
          <p:cNvSpPr txBox="1"/>
          <p:nvPr/>
        </p:nvSpPr>
        <p:spPr>
          <a:xfrm>
            <a:off x="1828800" y="3200400"/>
            <a:ext cx="7010400" cy="1200329"/>
          </a:xfrm>
          <a:prstGeom prst="rect">
            <a:avLst/>
          </a:prstGeom>
          <a:noFill/>
        </p:spPr>
        <p:txBody>
          <a:bodyPr wrap="square" rtlCol="0">
            <a:spAutoFit/>
          </a:bodyPr>
          <a:lstStyle/>
          <a:p>
            <a:r>
              <a:rPr lang="en-US" dirty="0" smtClean="0"/>
              <a:t>While not really a misconception, many students struggle to read and follow directions and so that led to some missteps and flawed data. By redirecting and asking them to go back and redo flawed implementation – and the resulting bad data – I was able to resolve the issue.</a:t>
            </a:r>
            <a:endParaRPr lang="en-US" dirty="0"/>
          </a:p>
        </p:txBody>
      </p:sp>
      <p:sp>
        <p:nvSpPr>
          <p:cNvPr id="6" name="TextBox 5"/>
          <p:cNvSpPr txBox="1"/>
          <p:nvPr/>
        </p:nvSpPr>
        <p:spPr>
          <a:xfrm>
            <a:off x="304800" y="4724400"/>
            <a:ext cx="7010400" cy="1477328"/>
          </a:xfrm>
          <a:prstGeom prst="rect">
            <a:avLst/>
          </a:prstGeom>
          <a:noFill/>
        </p:spPr>
        <p:txBody>
          <a:bodyPr wrap="square" rtlCol="0">
            <a:spAutoFit/>
          </a:bodyPr>
          <a:lstStyle/>
          <a:p>
            <a:r>
              <a:rPr lang="en-US" dirty="0" smtClean="0">
                <a:solidFill>
                  <a:schemeClr val="bg1"/>
                </a:solidFill>
              </a:rPr>
              <a:t>Some students are still struggling with the concepts of density, comparative density and buoyancy. By the end of the lab some of this had resolved itself just from practice, but I’m a little nervous about the density bag lesson. Hopefully, that lab solidified their learning and </a:t>
            </a:r>
            <a:r>
              <a:rPr lang="en-US" smtClean="0">
                <a:solidFill>
                  <a:schemeClr val="bg1"/>
                </a:solidFill>
              </a:rPr>
              <a:t>they will not </a:t>
            </a:r>
            <a:r>
              <a:rPr lang="en-US" dirty="0" smtClean="0">
                <a:solidFill>
                  <a:schemeClr val="bg1"/>
                </a:solidFill>
              </a:rPr>
              <a:t>just crash and burn.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upload.wikimedia.org/wikipedia/commons/1/14/Ireland-AtlanticOceanwithAranIslan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Box 2"/>
          <p:cNvSpPr txBox="1"/>
          <p:nvPr/>
        </p:nvSpPr>
        <p:spPr>
          <a:xfrm>
            <a:off x="3124200" y="381000"/>
            <a:ext cx="3276600" cy="707886"/>
          </a:xfrm>
          <a:prstGeom prst="rect">
            <a:avLst/>
          </a:prstGeom>
          <a:noFill/>
        </p:spPr>
        <p:txBody>
          <a:bodyPr wrap="square" rtlCol="0">
            <a:spAutoFit/>
          </a:bodyPr>
          <a:lstStyle/>
          <a:p>
            <a:r>
              <a:rPr lang="en-US" sz="4000" dirty="0" smtClean="0"/>
              <a:t>Impressions</a:t>
            </a:r>
            <a:endParaRPr lang="en-US" sz="4000" dirty="0"/>
          </a:p>
        </p:txBody>
      </p:sp>
      <p:sp>
        <p:nvSpPr>
          <p:cNvPr id="4" name="TextBox 3"/>
          <p:cNvSpPr txBox="1"/>
          <p:nvPr/>
        </p:nvSpPr>
        <p:spPr>
          <a:xfrm>
            <a:off x="381000" y="1295400"/>
            <a:ext cx="7010400" cy="1200329"/>
          </a:xfrm>
          <a:prstGeom prst="rect">
            <a:avLst/>
          </a:prstGeom>
          <a:noFill/>
        </p:spPr>
        <p:txBody>
          <a:bodyPr wrap="square" rtlCol="0">
            <a:spAutoFit/>
          </a:bodyPr>
          <a:lstStyle/>
          <a:p>
            <a:r>
              <a:rPr lang="en-US" dirty="0" smtClean="0"/>
              <a:t>With every activity and lesson where they get to </a:t>
            </a:r>
            <a:r>
              <a:rPr lang="en-US" b="1" i="1" u="sng" dirty="0" smtClean="0">
                <a:solidFill>
                  <a:schemeClr val="bg1"/>
                </a:solidFill>
              </a:rPr>
              <a:t>DO</a:t>
            </a:r>
            <a:r>
              <a:rPr lang="en-US" dirty="0" smtClean="0"/>
              <a:t> science, my students are gaining knowledge and confidence in their own abilities and intellect. We have worked a lot on the scientific method and they are starting to understand the process better. </a:t>
            </a:r>
            <a:endParaRPr lang="en-US" dirty="0"/>
          </a:p>
        </p:txBody>
      </p:sp>
      <p:sp>
        <p:nvSpPr>
          <p:cNvPr id="5" name="TextBox 4"/>
          <p:cNvSpPr txBox="1"/>
          <p:nvPr/>
        </p:nvSpPr>
        <p:spPr>
          <a:xfrm>
            <a:off x="533400" y="4038600"/>
            <a:ext cx="7010400" cy="646331"/>
          </a:xfrm>
          <a:prstGeom prst="rect">
            <a:avLst/>
          </a:prstGeom>
          <a:noFill/>
        </p:spPr>
        <p:txBody>
          <a:bodyPr wrap="square" rtlCol="0">
            <a:spAutoFit/>
          </a:bodyPr>
          <a:lstStyle/>
          <a:p>
            <a:r>
              <a:rPr lang="en-US" dirty="0" smtClean="0"/>
              <a:t>We’re still working on the 5 I’s – as my knowledge and confidence improve in the model, I’m sure my students will follow along.</a:t>
            </a:r>
            <a:endParaRPr lang="en-US" dirty="0"/>
          </a:p>
        </p:txBody>
      </p:sp>
      <p:sp>
        <p:nvSpPr>
          <p:cNvPr id="6" name="TextBox 5"/>
          <p:cNvSpPr txBox="1"/>
          <p:nvPr/>
        </p:nvSpPr>
        <p:spPr>
          <a:xfrm>
            <a:off x="1752600" y="2667000"/>
            <a:ext cx="7010400" cy="923330"/>
          </a:xfrm>
          <a:prstGeom prst="rect">
            <a:avLst/>
          </a:prstGeom>
          <a:noFill/>
        </p:spPr>
        <p:txBody>
          <a:bodyPr wrap="square" rtlCol="0">
            <a:spAutoFit/>
          </a:bodyPr>
          <a:lstStyle/>
          <a:p>
            <a:r>
              <a:rPr lang="en-US" dirty="0" smtClean="0">
                <a:solidFill>
                  <a:schemeClr val="bg1"/>
                </a:solidFill>
              </a:rPr>
              <a:t>My students are developing a better understanding of mass, volume, density, and buoyancy with each lesson and activity. The hands on nature of our learning has been immensely helpful. </a:t>
            </a:r>
            <a:endParaRPr lang="en-US" dirty="0">
              <a:solidFill>
                <a:schemeClr val="bg1"/>
              </a:solidFill>
            </a:endParaRPr>
          </a:p>
        </p:txBody>
      </p:sp>
      <p:sp>
        <p:nvSpPr>
          <p:cNvPr id="7" name="TextBox 6"/>
          <p:cNvSpPr txBox="1"/>
          <p:nvPr/>
        </p:nvSpPr>
        <p:spPr>
          <a:xfrm>
            <a:off x="1752600" y="4800600"/>
            <a:ext cx="7010400" cy="2031325"/>
          </a:xfrm>
          <a:prstGeom prst="rect">
            <a:avLst/>
          </a:prstGeom>
          <a:noFill/>
        </p:spPr>
        <p:txBody>
          <a:bodyPr wrap="square" rtlCol="0">
            <a:spAutoFit/>
          </a:bodyPr>
          <a:lstStyle/>
          <a:p>
            <a:pPr algn="ctr"/>
            <a:r>
              <a:rPr lang="en-US" dirty="0" smtClean="0">
                <a:solidFill>
                  <a:schemeClr val="bg1"/>
                </a:solidFill>
              </a:rPr>
              <a:t>Evidence</a:t>
            </a:r>
          </a:p>
          <a:p>
            <a:r>
              <a:rPr lang="en-US" dirty="0" smtClean="0">
                <a:solidFill>
                  <a:schemeClr val="bg1"/>
                </a:solidFill>
              </a:rPr>
              <a:t>At the beginning of the unit I had my students read the chapter in our text book about mass, volume, density, etc. When we started doing hands-on experiments to explore these concepts, most demonstrated a rudimentary or non-existent understanding of the concepts. After the inquiry projects they demonstrated a better understanding as demonstrated by their lab write ups and journal writing.</a:t>
            </a:r>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1280</Words>
  <Application>Microsoft Office PowerPoint</Application>
  <PresentationFormat>On-screen Show (4:3)</PresentationFormat>
  <Paragraphs>109</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3" baseType="lpstr">
      <vt:lpstr>Office Theme</vt:lpstr>
      <vt:lpstr>Microsoft Office Word Document</vt:lpstr>
      <vt:lpstr>Adobe Acrobat Document</vt:lpstr>
      <vt:lpstr>Teaching Science as Inquiry:  Module 1 Powerpoint Presentation</vt:lpstr>
      <vt:lpstr>Ocean Connection:  At the beginning of the lesson I gave my students the following prompt to write about - Imagine you are at the beach and your friends are throwing rocks, sticks and other things into the ocean. Some of them float and some sink. What causes some of the objects to float and some to sink? </vt:lpstr>
      <vt:lpstr>   Time spent on activity: Two 45 minute class periods   </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Science as Inquiry:  Module 1 Powerpoint Presentation</dc:title>
  <dc:creator>Dan Spitler</dc:creator>
  <cp:lastModifiedBy>Dan Spitler</cp:lastModifiedBy>
  <cp:revision>21</cp:revision>
  <dcterms:created xsi:type="dcterms:W3CDTF">2012-10-14T22:41:31Z</dcterms:created>
  <dcterms:modified xsi:type="dcterms:W3CDTF">2012-10-15T02:23:13Z</dcterms:modified>
</cp:coreProperties>
</file>